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7"/>
  </p:notesMasterIdLst>
  <p:handoutMasterIdLst>
    <p:handoutMasterId r:id="rId58"/>
  </p:handoutMasterIdLst>
  <p:sldIdLst>
    <p:sldId id="326" r:id="rId2"/>
    <p:sldId id="405" r:id="rId3"/>
    <p:sldId id="441" r:id="rId4"/>
    <p:sldId id="410" r:id="rId5"/>
    <p:sldId id="401" r:id="rId6"/>
    <p:sldId id="437" r:id="rId7"/>
    <p:sldId id="438" r:id="rId8"/>
    <p:sldId id="442" r:id="rId9"/>
    <p:sldId id="372" r:id="rId10"/>
    <p:sldId id="430" r:id="rId11"/>
    <p:sldId id="424" r:id="rId12"/>
    <p:sldId id="337" r:id="rId13"/>
    <p:sldId id="338" r:id="rId14"/>
    <p:sldId id="365" r:id="rId15"/>
    <p:sldId id="376" r:id="rId16"/>
    <p:sldId id="377" r:id="rId17"/>
    <p:sldId id="342" r:id="rId18"/>
    <p:sldId id="343" r:id="rId19"/>
    <p:sldId id="390" r:id="rId20"/>
    <p:sldId id="395" r:id="rId21"/>
    <p:sldId id="374" r:id="rId22"/>
    <p:sldId id="389" r:id="rId23"/>
    <p:sldId id="396" r:id="rId24"/>
    <p:sldId id="257" r:id="rId25"/>
    <p:sldId id="258" r:id="rId26"/>
    <p:sldId id="260" r:id="rId27"/>
    <p:sldId id="261" r:id="rId28"/>
    <p:sldId id="262" r:id="rId29"/>
    <p:sldId id="263" r:id="rId30"/>
    <p:sldId id="264" r:id="rId31"/>
    <p:sldId id="265" r:id="rId32"/>
    <p:sldId id="267" r:id="rId33"/>
    <p:sldId id="268" r:id="rId34"/>
    <p:sldId id="269" r:id="rId35"/>
    <p:sldId id="431" r:id="rId36"/>
    <p:sldId id="432" r:id="rId37"/>
    <p:sldId id="443" r:id="rId38"/>
    <p:sldId id="370" r:id="rId39"/>
    <p:sldId id="419" r:id="rId40"/>
    <p:sldId id="383" r:id="rId41"/>
    <p:sldId id="433" r:id="rId42"/>
    <p:sldId id="348" r:id="rId43"/>
    <p:sldId id="379" r:id="rId44"/>
    <p:sldId id="380" r:id="rId45"/>
    <p:sldId id="392" r:id="rId46"/>
    <p:sldId id="393" r:id="rId47"/>
    <p:sldId id="435" r:id="rId48"/>
    <p:sldId id="295" r:id="rId49"/>
    <p:sldId id="296" r:id="rId50"/>
    <p:sldId id="297" r:id="rId51"/>
    <p:sldId id="349" r:id="rId52"/>
    <p:sldId id="381" r:id="rId53"/>
    <p:sldId id="350" r:id="rId54"/>
    <p:sldId id="436" r:id="rId55"/>
    <p:sldId id="439" r:id="rId5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405"/>
            <p14:sldId id="441"/>
            <p14:sldId id="410"/>
            <p14:sldId id="401"/>
            <p14:sldId id="437"/>
            <p14:sldId id="438"/>
            <p14:sldId id="442"/>
            <p14:sldId id="372"/>
            <p14:sldId id="430"/>
            <p14:sldId id="424"/>
            <p14:sldId id="337"/>
            <p14:sldId id="338"/>
            <p14:sldId id="365"/>
            <p14:sldId id="376"/>
            <p14:sldId id="377"/>
            <p14:sldId id="342"/>
            <p14:sldId id="343"/>
            <p14:sldId id="390"/>
            <p14:sldId id="395"/>
            <p14:sldId id="374"/>
            <p14:sldId id="389"/>
            <p14:sldId id="396"/>
            <p14:sldId id="257"/>
            <p14:sldId id="258"/>
            <p14:sldId id="260"/>
            <p14:sldId id="261"/>
            <p14:sldId id="262"/>
            <p14:sldId id="263"/>
            <p14:sldId id="264"/>
            <p14:sldId id="265"/>
            <p14:sldId id="267"/>
            <p14:sldId id="268"/>
            <p14:sldId id="269"/>
            <p14:sldId id="431"/>
            <p14:sldId id="432"/>
            <p14:sldId id="443"/>
            <p14:sldId id="370"/>
            <p14:sldId id="419"/>
            <p14:sldId id="383"/>
            <p14:sldId id="433"/>
            <p14:sldId id="348"/>
            <p14:sldId id="379"/>
            <p14:sldId id="380"/>
            <p14:sldId id="392"/>
            <p14:sldId id="393"/>
            <p14:sldId id="435"/>
            <p14:sldId id="295"/>
            <p14:sldId id="296"/>
            <p14:sldId id="297"/>
            <p14:sldId id="349"/>
            <p14:sldId id="381"/>
            <p14:sldId id="350"/>
            <p14:sldId id="436"/>
            <p14:sldId id="43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0CC"/>
    <a:srgbClr val="FF9575"/>
    <a:srgbClr val="EC130E"/>
    <a:srgbClr val="000091"/>
    <a:srgbClr val="A558A0"/>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79" d="100"/>
          <a:sy n="79" d="100"/>
        </p:scale>
        <p:origin x="1008" y="4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pPr/>
              <a:t>07/02/2023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pPr/>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07/02/2023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756DB16-5750-4658-9C6C-3A54952F603B}" type="slidenum">
              <a:rPr lang="fr-FR" smtClean="0"/>
              <a:pPr/>
              <a:t>2</a:t>
            </a:fld>
            <a:endParaRPr lang="fr-FR"/>
          </a:p>
        </p:txBody>
      </p:sp>
    </p:spTree>
    <p:extLst>
      <p:ext uri="{BB962C8B-B14F-4D97-AF65-F5344CB8AC3E}">
        <p14:creationId xmlns:p14="http://schemas.microsoft.com/office/powerpoint/2010/main" val="188963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404994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350819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Les candidats </a:t>
            </a:r>
            <a:r>
              <a:rPr lang="fr-FR" altLang="fr-FR" dirty="0" err="1"/>
              <a:t>recoivent</a:t>
            </a:r>
            <a:r>
              <a:rPr lang="fr-FR" altLang="fr-FR" dirty="0"/>
              <a:t> les propositions d’admission au fur et à mesure. Chaque fois qu’un can </a:t>
            </a:r>
            <a:r>
              <a:rPr lang="fr-FR" altLang="fr-FR" dirty="0" err="1"/>
              <a:t>didat</a:t>
            </a:r>
            <a:r>
              <a:rPr lang="fr-FR" altLang="fr-FR" dirty="0"/>
              <a:t> fait son choix, il libère une place qui est proposée à un autre candidat.</a:t>
            </a:r>
          </a:p>
          <a:p>
            <a:pPr>
              <a:spcBef>
                <a:spcPct val="0"/>
              </a:spcBef>
            </a:pPr>
            <a:r>
              <a:rPr lang="fr-FR" altLang="fr-FR" dirty="0"/>
              <a:t>Un candidat a en moyenne 3 jours pour répondre; ce délais passé il faut se signaler à la rubrique contact pour récupérer le vœu; sinon il est perdu. Il doit accepter un vœu et </a:t>
            </a:r>
            <a:r>
              <a:rPr lang="fr-FR" altLang="fr-FR" dirty="0" err="1"/>
              <a:t>inidquer</a:t>
            </a:r>
            <a:r>
              <a:rPr lang="fr-FR" altLang="fr-FR" dirty="0"/>
              <a:t> celui ou ceux qu’il souhaite conserver en attente, dans l’espoir que ce dernier se transforme en proposition d’admission.</a:t>
            </a:r>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F940EF-BEF3-4303-99EE-ED86163553B8}" type="slidenum">
              <a:rPr lang="fr-FR" altLang="fr-FR"/>
              <a:pPr/>
              <a:t>47</a:t>
            </a:fld>
            <a:endParaRPr lang="fr-FR" altLang="fr-FR"/>
          </a:p>
        </p:txBody>
      </p:sp>
    </p:spTree>
    <p:extLst>
      <p:ext uri="{BB962C8B-B14F-4D97-AF65-F5344CB8AC3E}">
        <p14:creationId xmlns:p14="http://schemas.microsoft.com/office/powerpoint/2010/main" val="199024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51</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pPr/>
              <a:t>07/02/2023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pPr algn="r"/>
              <a:t>07/02/2023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pPr algn="r"/>
              <a:t>07/02/2023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pPr algn="r"/>
              <a:t>07/02/2023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pPr algn="r"/>
              <a:t>07/02/2023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pPr algn="r"/>
              <a:t>07/02/2023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87A66-0E55-46B7-A47B-9F64E0C742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9D3923-D137-47BD-BF51-E72ECD754B9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D77FEA-0E1B-4631-9810-9FAB455405EA}"/>
              </a:ext>
            </a:extLst>
          </p:cNvPr>
          <p:cNvSpPr>
            <a:spLocks noGrp="1"/>
          </p:cNvSpPr>
          <p:nvPr>
            <p:ph type="dt" sz="half" idx="10"/>
          </p:nvPr>
        </p:nvSpPr>
        <p:spPr/>
        <p:txBody>
          <a:bodyPr/>
          <a:lstStyle/>
          <a:p>
            <a:fld id="{629FD7C5-D537-42FB-87AE-A4CE9153C19B}" type="datetimeFigureOut">
              <a:rPr lang="fr-FR" smtClean="0"/>
              <a:pPr/>
              <a:t>07/02/2023</a:t>
            </a:fld>
            <a:endParaRPr lang="fr-FR"/>
          </a:p>
        </p:txBody>
      </p:sp>
      <p:sp>
        <p:nvSpPr>
          <p:cNvPr id="5" name="Espace réservé du pied de page 4">
            <a:extLst>
              <a:ext uri="{FF2B5EF4-FFF2-40B4-BE49-F238E27FC236}">
                <a16:creationId xmlns:a16="http://schemas.microsoft.com/office/drawing/2014/main" id="{4F018E34-3495-499C-A525-DE2FBC481D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9730A9-3D10-4482-B6B4-6D689A718541}"/>
              </a:ext>
            </a:extLst>
          </p:cNvPr>
          <p:cNvSpPr>
            <a:spLocks noGrp="1"/>
          </p:cNvSpPr>
          <p:nvPr>
            <p:ph type="sldNum" sz="quarter" idx="12"/>
          </p:nvPr>
        </p:nvSpPr>
        <p:spPr/>
        <p:txBody>
          <a:bodyPr/>
          <a:lstStyle/>
          <a:p>
            <a:fld id="{BBA7ED82-F25F-4A01-89AE-C09C0D1636FF}" type="slidenum">
              <a:rPr lang="fr-FR" smtClean="0"/>
              <a:pPr/>
              <a:t>‹N°›</a:t>
            </a:fld>
            <a:endParaRPr lang="fr-FR"/>
          </a:p>
        </p:txBody>
      </p:sp>
    </p:spTree>
    <p:extLst>
      <p:ext uri="{BB962C8B-B14F-4D97-AF65-F5344CB8AC3E}">
        <p14:creationId xmlns:p14="http://schemas.microsoft.com/office/powerpoint/2010/main" val="1508175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5AF081-CF42-48C4-BC4B-1E7F25A9DEE0}" type="datetimeFigureOut">
              <a:rPr lang="fr-FR" smtClean="0"/>
              <a:pPr/>
              <a:t>07/02/2023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4656A6-3DE2-440A-BDF3-B71124CB5014}" type="slidenum">
              <a:rPr lang="fr-FR" smtClean="0"/>
              <a:pPr/>
              <a:t>‹N°›</a:t>
            </a:fld>
            <a:endParaRPr lang="fr-FR"/>
          </a:p>
        </p:txBody>
      </p:sp>
    </p:spTree>
    <p:extLst>
      <p:ext uri="{BB962C8B-B14F-4D97-AF65-F5344CB8AC3E}">
        <p14:creationId xmlns:p14="http://schemas.microsoft.com/office/powerpoint/2010/main" val="346733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426719" y="1103312"/>
            <a:ext cx="8159932" cy="3449241"/>
          </a:xfrm>
        </p:spPr>
        <p:txBody>
          <a:bodyPr/>
          <a:lstStyle>
            <a:lvl1pPr marL="133350" marR="0" indent="-133350" algn="l" defTabSz="3429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470297" marR="0" indent="-127397" algn="l" defTabSz="3429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FF0000"/>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5"/>
          <p:cNvSpPr>
            <a:spLocks noGrp="1"/>
          </p:cNvSpPr>
          <p:nvPr>
            <p:ph type="sldNum" sz="quarter" idx="14"/>
          </p:nvPr>
        </p:nvSpPr>
        <p:spPr>
          <a:xfrm>
            <a:off x="8340329" y="4713685"/>
            <a:ext cx="372665" cy="196453"/>
          </a:xfrm>
        </p:spPr>
        <p:txBody>
          <a:bodyPr/>
          <a:lstStyle>
            <a:lvl1pPr algn="ctr" eaLnBrk="1" hangingPunct="1">
              <a:defRPr sz="750" b="1">
                <a:solidFill>
                  <a:schemeClr val="bg1"/>
                </a:solidFill>
              </a:defRPr>
            </a:lvl1pPr>
          </a:lstStyle>
          <a:p>
            <a:fld id="{7F1E0B32-39F3-42C8-B0AD-2BF2E3B936FD}" type="slidenum">
              <a:rPr lang="fr-FR" altLang="fr-FR"/>
              <a:pPr/>
              <a:t>‹N°›</a:t>
            </a:fld>
            <a:endParaRPr lang="fr-FR" altLang="fr-FR"/>
          </a:p>
        </p:txBody>
      </p:sp>
    </p:spTree>
    <p:extLst>
      <p:ext uri="{BB962C8B-B14F-4D97-AF65-F5344CB8AC3E}">
        <p14:creationId xmlns:p14="http://schemas.microsoft.com/office/powerpoint/2010/main" val="180300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07/02/2023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 id="2147483814" r:id="rId8"/>
    <p:sldLayoutId id="2147483815" r:id="rId9"/>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pPr/>
              <a:t>07/02/2023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pPr algn="r"/>
              <a:t>07/02/2023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10</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
        <p:nvSpPr>
          <p:cNvPr id="8" name="Flèche : droite 7">
            <a:extLst>
              <a:ext uri="{FF2B5EF4-FFF2-40B4-BE49-F238E27FC236}">
                <a16:creationId xmlns:a16="http://schemas.microsoft.com/office/drawing/2014/main" id="{C2E9BA25-2408-E102-F00F-C3CCB1318098}"/>
              </a:ext>
            </a:extLst>
          </p:cNvPr>
          <p:cNvSpPr/>
          <p:nvPr/>
        </p:nvSpPr>
        <p:spPr>
          <a:xfrm>
            <a:off x="3554567" y="2864484"/>
            <a:ext cx="766293" cy="412124"/>
          </a:xfrm>
          <a:prstGeom prst="rightArrow">
            <a:avLst/>
          </a:prstGeom>
          <a:solidFill>
            <a:srgbClr val="EC130E"/>
          </a:solidFill>
          <a:ln>
            <a:solidFill>
              <a:srgbClr val="EC1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718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defTabSz="457200">
              <a:spcBef>
                <a:spcPts val="600"/>
              </a:spcBef>
              <a:spcAft>
                <a:spcPts val="600"/>
              </a:spcAft>
              <a:buClr>
                <a:srgbClr val="FF0000"/>
              </a:buClr>
              <a:buSzPct val="100000"/>
            </a:pPr>
            <a:r>
              <a:rPr lang="fr-FR" sz="1400" b="1" dirty="0">
                <a:solidFill>
                  <a:schemeClr val="bg1"/>
                </a:solidFill>
                <a:highlight>
                  <a:srgbClr val="0000FF"/>
                </a:highlight>
              </a:rPr>
              <a:t>&gt;Une 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lvl="0" defTabSz="457200">
              <a:spcBef>
                <a:spcPts val="600"/>
              </a:spcBef>
              <a:spcAft>
                <a:spcPts val="600"/>
              </a:spcAft>
              <a:buClr>
                <a:srgbClr val="FF0000"/>
              </a:buClr>
              <a:buSzPct val="100000"/>
            </a:pPr>
            <a:r>
              <a:rPr lang="fr-FR" sz="1400" b="1" dirty="0">
                <a:solidFill>
                  <a:schemeClr val="bg1"/>
                </a:solidFill>
                <a:highlight>
                  <a:srgbClr val="0000FF"/>
                </a:highlight>
              </a:rPr>
              <a:t>&gt;L’INE</a:t>
            </a:r>
            <a:r>
              <a:rPr lang="fr-FR" sz="1400" b="1" dirty="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18 janvier 2023</a:t>
            </a: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plateforme</a:t>
            </a:r>
            <a:r>
              <a:rPr lang="fr-FR" sz="1400" i="1" dirty="0">
                <a:solidFill>
                  <a:schemeClr val="bg1"/>
                </a:solidFill>
              </a:rPr>
              <a:t> </a:t>
            </a: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kern="0" dirty="0">
                <a:solidFill>
                  <a:schemeClr val="bg1"/>
                </a:solidFill>
              </a:rPr>
              <a:t>Conseil aux parents ou tuteurs légaux : </a:t>
            </a:r>
            <a:r>
              <a:rPr lang="fr-FR" sz="1400" b="1" kern="0" dirty="0">
                <a:solidFill>
                  <a:schemeClr val="bg1"/>
                </a:solidFill>
              </a:rPr>
              <a:t>vous pouvez également renseigner votre email et numéro de portable dans le dossier de votre enfant pour recevoir messages et alertes Parcoursup.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PPPE ou PASS)</a:t>
            </a:r>
            <a:endParaRPr lang="fr-FR" sz="1300" b="1" dirty="0">
              <a:solidFill>
                <a:schemeClr val="tx1"/>
              </a:solidFill>
            </a:endParaRP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doivent être motivés </a:t>
            </a:r>
            <a:r>
              <a:rPr lang="fr-FR" sz="1300" dirty="0">
                <a:solidFill>
                  <a:schemeClr val="tx1"/>
                </a:solidFill>
              </a:rPr>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contrainte de hiérarchisation pour éviter toute autocensure</a:t>
            </a:r>
          </a:p>
          <a:p>
            <a:pPr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18 janvier </a:t>
            </a:r>
          </a:p>
          <a:p>
            <a:pPr algn="ctr"/>
            <a:r>
              <a:rPr lang="fr-FR" sz="1400" b="1" kern="0" dirty="0">
                <a:solidFill>
                  <a:srgbClr val="000091"/>
                </a:solidFill>
                <a:latin typeface="Arial"/>
              </a:rPr>
              <a:t>et le 9 mars 2023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2022, les candidats ont confirmé 12 vœux 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il n’y a pas de vœu multiple pour les licences </a:t>
            </a:r>
            <a:r>
              <a:rPr lang="fr-FR" sz="1200" b="1" dirty="0">
                <a:solidFill>
                  <a:schemeClr val="bg1"/>
                </a:solidFill>
                <a:highlight>
                  <a:srgbClr val="0000FF"/>
                </a:highlight>
              </a:rPr>
              <a:t> </a:t>
            </a:r>
            <a:r>
              <a:rPr lang="fr-FR" sz="1200" b="1" dirty="0">
                <a:solidFill>
                  <a:schemeClr val="bg2">
                    <a:lumMod val="60000"/>
                    <a:lumOff val="40000"/>
                  </a:schemeClr>
                </a:solidFill>
                <a:highlight>
                  <a:srgbClr val="0000FF"/>
                </a:highlight>
              </a:rPr>
              <a:t>l</a:t>
            </a:r>
            <a:r>
              <a:rPr lang="fr-FR" sz="1200" dirty="0">
                <a:solidFill>
                  <a:schemeClr val="bg2">
                    <a:lumMod val="60000"/>
                    <a:lumOff val="40000"/>
                  </a:schemeClr>
                </a:solidFill>
              </a:rPr>
              <a:t>es parcours spécifiques "accès santé" (PASS) en Ile-de-France regroupés à l’échelle régionale sont l’exception</a:t>
            </a:r>
          </a:p>
          <a:p>
            <a:pPr marL="0" lvl="1" indent="0" defTabSz="457200">
              <a:lnSpc>
                <a:spcPct val="110000"/>
              </a:lnSpc>
              <a:spcBef>
                <a:spcPct val="20000"/>
              </a:spcBef>
              <a:spcAft>
                <a:spcPts val="0"/>
              </a:spcAft>
              <a:buClr>
                <a:srgbClr val="FF0000"/>
              </a:buClr>
              <a:buNone/>
              <a:defRPr/>
            </a:pPr>
            <a:r>
              <a:rPr lang="fr-FR" sz="1600" b="1" dirty="0">
                <a:solidFill>
                  <a:schemeClr val="bg1"/>
                </a:solidFill>
                <a:highlight>
                  <a:srgbClr val="0000FF"/>
                </a:highlight>
              </a:rPr>
              <a:t>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143045" y="4159070"/>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Valable pour CPGE, BUT, groupements d’écoles (concours), DNMADE etc. : TOUTE FORMATION SELECTIVE</a:t>
            </a:r>
            <a:endParaRPr lang="fr-FR" sz="1600" kern="0" dirty="0">
              <a:solidFill>
                <a:schemeClr val="bg1"/>
              </a:solidFill>
            </a:endParaRPr>
          </a:p>
        </p:txBody>
      </p:sp>
    </p:spTree>
    <p:extLst>
      <p:ext uri="{BB962C8B-B14F-4D97-AF65-F5344CB8AC3E}">
        <p14:creationId xmlns:p14="http://schemas.microsoft.com/office/powerpoint/2010/main" val="266650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t>Vous demandez un BTS « Métiers de la chimie » dans 7 établissements différents</a:t>
            </a:r>
            <a:endParaRPr lang="fr-FR" sz="800" b="1" dirty="0"/>
          </a:p>
          <a:p>
            <a:pPr>
              <a:spcAft>
                <a:spcPts val="0"/>
              </a:spcAft>
              <a:defRPr/>
            </a:pPr>
            <a:endParaRPr lang="fr-FR" sz="400" b="1" dirty="0"/>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96597" y="2777962"/>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 </a:t>
            </a:r>
            <a:r>
              <a:rPr lang="fr-FR" sz="1600" kern="0" dirty="0">
                <a:solidFill>
                  <a:schemeClr val="bg1"/>
                </a:solidFill>
              </a:rPr>
              <a:t>: rassurez-vous, dans votre dossier </a:t>
            </a:r>
            <a:r>
              <a:rPr lang="fr-FR" sz="1600" kern="0" dirty="0" err="1">
                <a:solidFill>
                  <a:schemeClr val="bg1"/>
                </a:solidFill>
              </a:rPr>
              <a:t>Parcoursup</a:t>
            </a:r>
            <a:r>
              <a:rPr lang="fr-FR" sz="1600" kern="0" dirty="0">
                <a:solidFill>
                  <a:schemeClr val="bg1"/>
                </a:solidFill>
              </a:rPr>
              <a:t>, un compteur de vœux permet de suivre les vœux multiples et sous-vœux formulés.</a:t>
            </a:r>
          </a:p>
        </p:txBody>
      </p:sp>
    </p:spTree>
    <p:extLst>
      <p:ext uri="{BB962C8B-B14F-4D97-AF65-F5344CB8AC3E}">
        <p14:creationId xmlns:p14="http://schemas.microsoft.com/office/powerpoint/2010/main" val="194300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chemeClr val="tx1"/>
                </a:solidFill>
              </a:rPr>
              <a:t>Il n’y a pas de secteur géographique.</a:t>
            </a:r>
            <a:r>
              <a:rPr lang="fr-FR" sz="1600" b="1" dirty="0">
                <a:solidFill>
                  <a:schemeClr val="tx1"/>
                </a:solidFill>
              </a:rPr>
              <a:t>  </a:t>
            </a:r>
            <a:r>
              <a:rPr lang="fr-FR" sz="1600" dirty="0">
                <a:solidFill>
                  <a:schemeClr val="tx1"/>
                </a:solidFill>
              </a:rPr>
              <a:t>Les lycéens peuvent faire des vœux pour les formations qui les intéressent où qu’elles soient, dans leur académie ou en dehors.</a:t>
            </a:r>
            <a:r>
              <a:rPr lang="fr-FR" sz="1600" b="1" u="sng" dirty="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PPPE, PASS)</a:t>
            </a:r>
            <a:r>
              <a:rPr lang="fr-FR" sz="1700" dirty="0"/>
              <a:t> </a:t>
            </a:r>
            <a:endParaRPr lang="fr-FR" sz="1700" dirty="0">
              <a:cs typeface="Arial"/>
            </a:endParaRPr>
          </a:p>
          <a:p>
            <a:pPr marL="177800" lvl="1" indent="-177800">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licence, le PPPE 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chemeClr val="tx1"/>
                </a:solidFill>
              </a:rPr>
              <a:t>L’appartenance ou non au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423862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pPr algn="r"/>
              <a:t>07/02/2023</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projet de formation motivé pour chaque vœu formulé</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préférence et autres projets »</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pièces complémentaires demandées par certaines 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6 avril 2023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85046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Terminales2022-2023.fr</a:t>
            </a:r>
          </a:p>
          <a:p>
            <a:pPr marL="285750" indent="-285750">
              <a:buFont typeface="Wingdings"/>
              <a:buChar char="à"/>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18 janvier 2023</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6 avril 2023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9066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54546" y="919759"/>
            <a:ext cx="8809150" cy="2894639"/>
          </a:xfrm>
          <a:prstGeom prst="rect">
            <a:avLst/>
          </a:prstGeom>
          <a:ln w="38100"/>
        </p:spPr>
        <p:style>
          <a:lnRef idx="2">
            <a:schemeClr val="accent4"/>
          </a:lnRef>
          <a:fillRef idx="1">
            <a:schemeClr val="lt1"/>
          </a:fillRef>
          <a:effectRef idx="0">
            <a:schemeClr val="accent4"/>
          </a:effectRef>
          <a:fontRef idx="minor">
            <a:schemeClr val="dk1"/>
          </a:fontRef>
        </p:style>
        <p:txBody>
          <a:bodyPr wrap="square" lIns="0" tIns="0" rIns="0" bIns="0" anchor="ctr">
            <a:spAutoFit/>
          </a:bodyPr>
          <a:lstStyle/>
          <a:p>
            <a:pPr algn="ctr" eaLnBrk="1">
              <a:lnSpc>
                <a:spcPct val="95000"/>
              </a:lnSpc>
              <a:buClr>
                <a:srgbClr val="000000"/>
              </a:buClr>
              <a:buSzPct val="45000"/>
              <a:buFont typeface="StarSymbol" charset="0"/>
              <a:buNone/>
              <a:defRPr/>
            </a:pPr>
            <a:r>
              <a:rPr lang="fr-FR" sz="3300" b="1" dirty="0">
                <a:solidFill>
                  <a:srgbClr val="00519E"/>
                </a:solidFill>
                <a:latin typeface="Arial (En-têtes)"/>
                <a:cs typeface="Arial" charset="0"/>
              </a:rPr>
              <a:t>Pierre-Marie SANTAMARIA (bac G + STMG)</a:t>
            </a:r>
          </a:p>
          <a:p>
            <a:pPr>
              <a:lnSpc>
                <a:spcPct val="95000"/>
              </a:lnSpc>
              <a:buClr>
                <a:srgbClr val="000000"/>
              </a:buClr>
              <a:buSzPct val="45000"/>
              <a:defRPr/>
            </a:pPr>
            <a:r>
              <a:rPr lang="fr-FR" sz="3300" b="1" dirty="0">
                <a:solidFill>
                  <a:srgbClr val="00519E"/>
                </a:solidFill>
                <a:latin typeface="Arial (En-têtes)"/>
                <a:cs typeface="Arial" charset="0"/>
              </a:rPr>
              <a:t> Audrey </a:t>
            </a:r>
            <a:r>
              <a:rPr lang="fr-FR" sz="3300" b="1" dirty="0" err="1">
                <a:solidFill>
                  <a:srgbClr val="00519E"/>
                </a:solidFill>
                <a:latin typeface="Arial (En-têtes)"/>
                <a:cs typeface="Arial" charset="0"/>
              </a:rPr>
              <a:t>jerolon</a:t>
            </a:r>
            <a:r>
              <a:rPr lang="fr-FR" sz="3300" b="1" dirty="0">
                <a:solidFill>
                  <a:srgbClr val="00519E"/>
                </a:solidFill>
                <a:latin typeface="Arial (En-têtes)"/>
                <a:cs typeface="Arial" charset="0"/>
              </a:rPr>
              <a:t> (bac pro et ST2S)</a:t>
            </a:r>
          </a:p>
          <a:p>
            <a:pPr algn="ctr" eaLnBrk="1">
              <a:lnSpc>
                <a:spcPct val="95000"/>
              </a:lnSpc>
              <a:buClr>
                <a:srgbClr val="000000"/>
              </a:buClr>
              <a:buSzPct val="45000"/>
              <a:buFont typeface="StarSymbol" charset="0"/>
              <a:buNone/>
              <a:defRPr/>
            </a:pPr>
            <a:endParaRPr lang="fr-FR" sz="3300" b="1" dirty="0">
              <a:solidFill>
                <a:srgbClr val="00519E"/>
              </a:solidFill>
              <a:latin typeface="Arial (En-têtes)"/>
              <a:cs typeface="Arial" charset="0"/>
            </a:endParaRPr>
          </a:p>
          <a:p>
            <a:pPr algn="ctr" eaLnBrk="1">
              <a:lnSpc>
                <a:spcPct val="95000"/>
              </a:lnSpc>
              <a:buClr>
                <a:srgbClr val="000000"/>
              </a:buClr>
              <a:buSzPct val="45000"/>
              <a:buFont typeface="StarSymbol" charset="0"/>
              <a:buNone/>
              <a:defRPr/>
            </a:pPr>
            <a:r>
              <a:rPr lang="fr-FR" sz="3300" b="1" dirty="0">
                <a:solidFill>
                  <a:srgbClr val="00519E"/>
                </a:solidFill>
                <a:latin typeface="Arial (En-têtes)"/>
                <a:cs typeface="Arial" charset="0"/>
              </a:rPr>
              <a:t>Psychologues de l’Education Nationale</a:t>
            </a:r>
          </a:p>
          <a:p>
            <a:pPr algn="ctr" eaLnBrk="1">
              <a:lnSpc>
                <a:spcPct val="95000"/>
              </a:lnSpc>
              <a:buClr>
                <a:srgbClr val="000000"/>
              </a:buClr>
              <a:buSzPct val="45000"/>
              <a:buFont typeface="StarSymbol" charset="0"/>
              <a:buNone/>
              <a:defRPr/>
            </a:pPr>
            <a:endParaRPr lang="fr-FR" sz="3300" b="1" i="1" dirty="0">
              <a:solidFill>
                <a:srgbClr val="00519E"/>
              </a:solidFill>
              <a:latin typeface="Arial (En-têtes)"/>
              <a:cs typeface="Arial" charset="0"/>
            </a:endParaRPr>
          </a:p>
          <a:p>
            <a:pPr algn="ctr" eaLnBrk="1">
              <a:lnSpc>
                <a:spcPct val="95000"/>
              </a:lnSpc>
              <a:buClr>
                <a:srgbClr val="000000"/>
              </a:buClr>
              <a:buSzPct val="45000"/>
              <a:buFont typeface="StarSymbol" charset="0"/>
              <a:buNone/>
              <a:defRPr/>
            </a:pPr>
            <a:r>
              <a:rPr lang="fr-FR" sz="3300" b="1" i="1" dirty="0">
                <a:solidFill>
                  <a:srgbClr val="00519E"/>
                </a:solidFill>
                <a:latin typeface="Arial (En-têtes)"/>
                <a:cs typeface="Arial" charset="0"/>
              </a:rPr>
              <a:t>Lycée Gutenberg / CIO de Créteil</a:t>
            </a:r>
            <a:endParaRPr lang="fr-FR" sz="2800" dirty="0">
              <a:solidFill>
                <a:schemeClr val="tx1">
                  <a:lumMod val="65000"/>
                  <a:lumOff val="35000"/>
                </a:schemeClr>
              </a:solidFill>
              <a:latin typeface="Arial (En-têtes)"/>
              <a:cs typeface="Arial" charset="0"/>
            </a:endParaRPr>
          </a:p>
        </p:txBody>
      </p:sp>
    </p:spTree>
    <p:extLst>
      <p:ext uri="{BB962C8B-B14F-4D97-AF65-F5344CB8AC3E}">
        <p14:creationId xmlns:p14="http://schemas.microsoft.com/office/powerpoint/2010/main" val="47593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 et notes du baccalauréat </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épreuves anticipées de français</a:t>
            </a:r>
            <a:r>
              <a:rPr lang="fr-FR" sz="1400" dirty="0">
                <a:solidFill>
                  <a:schemeClr val="accent1"/>
                </a:solidFill>
              </a:rPr>
              <a:t> </a:t>
            </a:r>
            <a:r>
              <a:rPr lang="fr-FR" sz="1400" dirty="0">
                <a:solidFill>
                  <a:schemeClr val="tx1"/>
                </a:solidFill>
              </a:rPr>
              <a:t>et notes obtenues au titre du contrôle continu du baccalauréat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terminales des deux enseignements de spécialité (pour les lycéens généraux et technologiques)</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de l’élève dans la classe/dans le groupe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1er juin 2023</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 projet de formation motivé</a:t>
            </a:r>
          </a:p>
          <a:p>
            <a:pPr marL="177800" lvl="0" indent="-177800" defTabSz="457200">
              <a:spcBef>
                <a:spcPct val="20000"/>
              </a:spcBef>
              <a:spcAft>
                <a:spcPts val="0"/>
              </a:spcAft>
              <a:buClr>
                <a:srgbClr val="FF0000"/>
              </a:buClr>
              <a:buSzPct val="100000"/>
              <a:buFont typeface="Lucida Grande"/>
              <a:buChar char="&gt;"/>
              <a:defRPr/>
            </a:pPr>
            <a:endParaRPr lang="fr-FR" sz="800" b="1"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complémentaires</a:t>
            </a:r>
            <a:r>
              <a:rPr lang="fr-FR" sz="1500" dirty="0">
                <a:solidFill>
                  <a:schemeClr val="tx1"/>
                </a:solidFill>
              </a:rPr>
              <a:t> demandées par certaines 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dirty="0">
                <a:solidFill>
                  <a:schemeClr val="tx1"/>
                </a:solidFill>
              </a:rPr>
              <a:t>, si elle a été renseignée </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Avenir</a:t>
            </a:r>
            <a:r>
              <a:rPr lang="fr-FR" sz="1500" dirty="0">
                <a:solidFill>
                  <a:schemeClr val="tx1"/>
                </a:solidFill>
              </a:rPr>
              <a:t> renseignée par le lycée</a:t>
            </a:r>
            <a:r>
              <a:rPr lang="fr-FR" sz="1500" dirty="0"/>
              <a:t> </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Des informations sur votre parcours spécifique</a:t>
            </a:r>
            <a:r>
              <a:rPr lang="fr-FR" sz="1500" b="1" dirty="0"/>
              <a:t> </a:t>
            </a:r>
            <a:r>
              <a:rPr lang="fr-FR" sz="1500" dirty="0">
                <a:solidFill>
                  <a:schemeClr val="tx1"/>
                </a:solidFill>
              </a:rPr>
              <a:t>(sections européennes, internationales ou bi-bac) ou </a:t>
            </a:r>
            <a:r>
              <a:rPr lang="fr-FR" sz="1500" b="1" dirty="0">
                <a:solidFill>
                  <a:schemeClr val="bg1"/>
                </a:solidFill>
                <a:highlight>
                  <a:srgbClr val="0000FF"/>
                </a:highlight>
              </a:rPr>
              <a:t>votre participation aux cordées de la réussite</a:t>
            </a:r>
            <a:r>
              <a:rPr lang="fr-FR" sz="1500" b="1" dirty="0"/>
              <a:t> </a:t>
            </a:r>
            <a:r>
              <a:rPr lang="fr-FR" sz="1500" dirty="0">
                <a:solidFill>
                  <a:schemeClr val="tx1"/>
                </a:solidFill>
              </a:rPr>
              <a:t>(seulement si vous le souhaitez)</a:t>
            </a: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22</a:t>
            </a:fld>
            <a:endParaRPr lang="fr-FR"/>
          </a:p>
        </p:txBody>
      </p:sp>
      <p:sp>
        <p:nvSpPr>
          <p:cNvPr id="10" name="ZoneTexte 9"/>
          <p:cNvSpPr txBox="1"/>
          <p:nvPr/>
        </p:nvSpPr>
        <p:spPr>
          <a:xfrm>
            <a:off x="4443764" y="3940630"/>
            <a:ext cx="4203872" cy="584775"/>
          </a:xfrm>
          <a:prstGeom prst="rect">
            <a:avLst/>
          </a:prstGeom>
          <a:solidFill>
            <a:schemeClr val="tx2"/>
          </a:solidFill>
        </p:spPr>
        <p:txBody>
          <a:bodyPr wrap="square" rtlCol="0">
            <a:spAutoFit/>
          </a:bodyPr>
          <a:lstStyle/>
          <a:p>
            <a:pPr lvl="0" algn="ctr"/>
            <a:r>
              <a:rPr lang="fr-FR" sz="1600" b="1" dirty="0">
                <a:solidFill>
                  <a:schemeClr val="bg1"/>
                </a:solidFill>
              </a:rPr>
              <a:t>Nouveauté 2023 : vos résultats au baccalauréat mieux pris en compte </a:t>
            </a: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du baccalauréat (pour 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 notes des épreuves terminales des deux enseignements de spécialité (pour les lycéens généraux et technologiques)</a:t>
            </a:r>
          </a:p>
        </p:txBody>
      </p:sp>
    </p:spTree>
    <p:extLst>
      <p:ext uri="{BB962C8B-B14F-4D97-AF65-F5344CB8AC3E}">
        <p14:creationId xmlns:p14="http://schemas.microsoft.com/office/powerpoint/2010/main" val="339669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pPr algn="r"/>
              <a:t>07/02/2023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23</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15" t="4584"/>
          <a:stretch/>
        </p:blipFill>
        <p:spPr>
          <a:xfrm>
            <a:off x="180475" y="1"/>
            <a:ext cx="8558483" cy="4475748"/>
          </a:xfrm>
          <a:prstGeom prst="rect">
            <a:avLst/>
          </a:prstGeom>
        </p:spPr>
      </p:pic>
      <p:sp>
        <p:nvSpPr>
          <p:cNvPr id="4" name="Flèche droite 3"/>
          <p:cNvSpPr/>
          <p:nvPr/>
        </p:nvSpPr>
        <p:spPr>
          <a:xfrm>
            <a:off x="3122686" y="3224699"/>
            <a:ext cx="880712" cy="397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Flèche droite 4"/>
          <p:cNvSpPr/>
          <p:nvPr/>
        </p:nvSpPr>
        <p:spPr>
          <a:xfrm>
            <a:off x="5680109" y="3680460"/>
            <a:ext cx="880712" cy="397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82474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0443" y="103031"/>
            <a:ext cx="8754866" cy="4621371"/>
          </a:xfrm>
          <a:prstGeom prst="rect">
            <a:avLst/>
          </a:prstGeom>
        </p:spPr>
      </p:pic>
      <p:sp>
        <p:nvSpPr>
          <p:cNvPr id="3" name="Flèche droite 2"/>
          <p:cNvSpPr/>
          <p:nvPr/>
        </p:nvSpPr>
        <p:spPr>
          <a:xfrm rot="10800000">
            <a:off x="872838" y="3449782"/>
            <a:ext cx="477982" cy="200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rot="19912414">
            <a:off x="7197435" y="609601"/>
            <a:ext cx="651164" cy="231856"/>
          </a:xfrm>
          <a:prstGeom prst="rightArrow">
            <a:avLst>
              <a:gd name="adj1" fmla="val 538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630702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4379" y="152734"/>
            <a:ext cx="7875872" cy="4768183"/>
          </a:xfrm>
          <a:prstGeom prst="rect">
            <a:avLst/>
          </a:prstGeom>
        </p:spPr>
      </p:pic>
      <p:sp>
        <p:nvSpPr>
          <p:cNvPr id="3" name="Flèche droite 2"/>
          <p:cNvSpPr/>
          <p:nvPr/>
        </p:nvSpPr>
        <p:spPr>
          <a:xfrm rot="10800000">
            <a:off x="1983406" y="4644189"/>
            <a:ext cx="512546" cy="166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rot="8555771">
            <a:off x="2583180" y="2150043"/>
            <a:ext cx="512546" cy="166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Flèche droite 4"/>
          <p:cNvSpPr/>
          <p:nvPr/>
        </p:nvSpPr>
        <p:spPr>
          <a:xfrm rot="10800000" flipV="1">
            <a:off x="3498784" y="2536825"/>
            <a:ext cx="512546"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424070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1798" y="0"/>
            <a:ext cx="8751506" cy="4990125"/>
          </a:xfrm>
          <a:prstGeom prst="rect">
            <a:avLst/>
          </a:prstGeom>
        </p:spPr>
      </p:pic>
      <p:sp>
        <p:nvSpPr>
          <p:cNvPr id="3" name="Flèche droite 2"/>
          <p:cNvSpPr/>
          <p:nvPr/>
        </p:nvSpPr>
        <p:spPr>
          <a:xfrm>
            <a:off x="967339" y="274321"/>
            <a:ext cx="483670" cy="24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rot="10800000">
            <a:off x="4719989" y="3572176"/>
            <a:ext cx="483670" cy="245444"/>
          </a:xfrm>
          <a:prstGeom prst="rightArrow">
            <a:avLst>
              <a:gd name="adj1" fmla="val 50000"/>
              <a:gd name="adj2" fmla="val 44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Flèche droite 4"/>
          <p:cNvSpPr/>
          <p:nvPr/>
        </p:nvSpPr>
        <p:spPr>
          <a:xfrm>
            <a:off x="2177716" y="4112395"/>
            <a:ext cx="483670" cy="24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50438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8916" y="648978"/>
            <a:ext cx="8487884" cy="4063753"/>
          </a:xfrm>
          <a:prstGeom prst="rect">
            <a:avLst/>
          </a:prstGeom>
        </p:spPr>
      </p:pic>
      <p:sp>
        <p:nvSpPr>
          <p:cNvPr id="3" name="Flèche droite 2"/>
          <p:cNvSpPr/>
          <p:nvPr/>
        </p:nvSpPr>
        <p:spPr>
          <a:xfrm>
            <a:off x="831273" y="2680855"/>
            <a:ext cx="4849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Flèche droite 6"/>
          <p:cNvSpPr/>
          <p:nvPr/>
        </p:nvSpPr>
        <p:spPr>
          <a:xfrm>
            <a:off x="453737" y="4090555"/>
            <a:ext cx="4849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Flèche droite 7"/>
          <p:cNvSpPr/>
          <p:nvPr/>
        </p:nvSpPr>
        <p:spPr>
          <a:xfrm>
            <a:off x="4946073" y="2133600"/>
            <a:ext cx="4849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399353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4415" r="8607"/>
          <a:stretch/>
        </p:blipFill>
        <p:spPr>
          <a:xfrm>
            <a:off x="394854" y="387490"/>
            <a:ext cx="8271164" cy="4475672"/>
          </a:xfrm>
          <a:prstGeom prst="rect">
            <a:avLst/>
          </a:prstGeom>
        </p:spPr>
      </p:pic>
      <p:sp>
        <p:nvSpPr>
          <p:cNvPr id="3" name="Flèche droite 2"/>
          <p:cNvSpPr/>
          <p:nvPr/>
        </p:nvSpPr>
        <p:spPr>
          <a:xfrm>
            <a:off x="5243946" y="1226127"/>
            <a:ext cx="658091" cy="26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a:off x="211282" y="4042063"/>
            <a:ext cx="658091" cy="26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Flèche droite 4"/>
          <p:cNvSpPr/>
          <p:nvPr/>
        </p:nvSpPr>
        <p:spPr>
          <a:xfrm>
            <a:off x="4201390" y="3048000"/>
            <a:ext cx="658091" cy="26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91332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3389" t="13483" r="13120" b="7411"/>
          <a:stretch/>
        </p:blipFill>
        <p:spPr>
          <a:xfrm>
            <a:off x="847023" y="0"/>
            <a:ext cx="8425886" cy="4340134"/>
          </a:xfrm>
          <a:prstGeom prst="rect">
            <a:avLst/>
          </a:prstGeom>
        </p:spPr>
      </p:pic>
      <p:sp>
        <p:nvSpPr>
          <p:cNvPr id="4" name="Flèche droite 3"/>
          <p:cNvSpPr/>
          <p:nvPr/>
        </p:nvSpPr>
        <p:spPr>
          <a:xfrm>
            <a:off x="284118" y="2145575"/>
            <a:ext cx="470263" cy="13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5" name="ZoneTexte 4"/>
          <p:cNvSpPr txBox="1"/>
          <p:nvPr/>
        </p:nvSpPr>
        <p:spPr>
          <a:xfrm>
            <a:off x="969918" y="1890848"/>
            <a:ext cx="2782388" cy="1177245"/>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fr-FR" dirty="0"/>
              <a:t>Bénéficiez d’un entretien personnalisé avec </a:t>
            </a:r>
            <a:r>
              <a:rPr lang="fr-FR" dirty="0" err="1"/>
              <a:t>un.e</a:t>
            </a:r>
            <a:r>
              <a:rPr lang="fr-FR" dirty="0"/>
              <a:t> psychologue de l’Education nationale</a:t>
            </a:r>
          </a:p>
        </p:txBody>
      </p:sp>
      <p:sp>
        <p:nvSpPr>
          <p:cNvPr id="6" name="Flèche droite 5"/>
          <p:cNvSpPr/>
          <p:nvPr/>
        </p:nvSpPr>
        <p:spPr>
          <a:xfrm>
            <a:off x="284118" y="3827417"/>
            <a:ext cx="470263" cy="13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r-FR"/>
          </a:p>
        </p:txBody>
      </p:sp>
      <p:sp>
        <p:nvSpPr>
          <p:cNvPr id="9" name="ZoneTexte 8"/>
          <p:cNvSpPr txBox="1"/>
          <p:nvPr/>
        </p:nvSpPr>
        <p:spPr>
          <a:xfrm>
            <a:off x="1097281" y="3581149"/>
            <a:ext cx="2655025" cy="623248"/>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algn="ctr"/>
            <a:r>
              <a:rPr lang="fr-FR" dirty="0"/>
              <a:t>SUR RDV AU 01.49.56.06.94</a:t>
            </a:r>
          </a:p>
        </p:txBody>
      </p:sp>
    </p:spTree>
    <p:extLst>
      <p:ext uri="{BB962C8B-B14F-4D97-AF65-F5344CB8AC3E}">
        <p14:creationId xmlns:p14="http://schemas.microsoft.com/office/powerpoint/2010/main" val="197727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34694" y="420056"/>
            <a:ext cx="8400023" cy="4304345"/>
          </a:xfrm>
          <a:prstGeom prst="rect">
            <a:avLst/>
          </a:prstGeom>
        </p:spPr>
      </p:pic>
      <p:pic>
        <p:nvPicPr>
          <p:cNvPr id="4" name="Image 3">
            <a:extLst>
              <a:ext uri="{FF2B5EF4-FFF2-40B4-BE49-F238E27FC236}">
                <a16:creationId xmlns:a16="http://schemas.microsoft.com/office/drawing/2014/main" id="{83987678-FE34-0662-BB59-658D4FEFA673}"/>
              </a:ext>
            </a:extLst>
          </p:cNvPr>
          <p:cNvPicPr>
            <a:picLocks noChangeAspect="1"/>
          </p:cNvPicPr>
          <p:nvPr/>
        </p:nvPicPr>
        <p:blipFill rotWithShape="1">
          <a:blip r:embed="rId3"/>
          <a:srcRect l="11550" t="6634" r="16689" b="7105"/>
          <a:stretch/>
        </p:blipFill>
        <p:spPr>
          <a:xfrm>
            <a:off x="1107582" y="419099"/>
            <a:ext cx="7302322" cy="4436772"/>
          </a:xfrm>
          <a:prstGeom prst="rect">
            <a:avLst/>
          </a:prstGeom>
        </p:spPr>
      </p:pic>
      <p:sp>
        <p:nvSpPr>
          <p:cNvPr id="5" name="Flèche : droite 4">
            <a:extLst>
              <a:ext uri="{FF2B5EF4-FFF2-40B4-BE49-F238E27FC236}">
                <a16:creationId xmlns:a16="http://schemas.microsoft.com/office/drawing/2014/main" id="{266B4655-B4F8-3B6B-68FE-ED46D32E0AA0}"/>
              </a:ext>
            </a:extLst>
          </p:cNvPr>
          <p:cNvSpPr/>
          <p:nvPr/>
        </p:nvSpPr>
        <p:spPr>
          <a:xfrm>
            <a:off x="1545465" y="3676918"/>
            <a:ext cx="560231" cy="399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D7B5591C-0084-48E8-6F62-755693A4F44D}"/>
              </a:ext>
            </a:extLst>
          </p:cNvPr>
          <p:cNvSpPr/>
          <p:nvPr/>
        </p:nvSpPr>
        <p:spPr>
          <a:xfrm>
            <a:off x="4417453" y="3952740"/>
            <a:ext cx="560231" cy="246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6735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4545" y="305788"/>
            <a:ext cx="8777073" cy="4321631"/>
          </a:xfrm>
          <a:prstGeom prst="rect">
            <a:avLst/>
          </a:prstGeom>
        </p:spPr>
      </p:pic>
      <p:sp>
        <p:nvSpPr>
          <p:cNvPr id="3" name="Flèche droite 2"/>
          <p:cNvSpPr/>
          <p:nvPr/>
        </p:nvSpPr>
        <p:spPr>
          <a:xfrm>
            <a:off x="186890" y="1281545"/>
            <a:ext cx="443492" cy="138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a:off x="6241473" y="4301837"/>
            <a:ext cx="394854" cy="256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02708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87933" y="858982"/>
            <a:ext cx="9056067" cy="3816927"/>
          </a:xfrm>
          <a:prstGeom prst="rect">
            <a:avLst/>
          </a:prstGeom>
        </p:spPr>
      </p:pic>
      <p:sp>
        <p:nvSpPr>
          <p:cNvPr id="3" name="Flèche droite 2"/>
          <p:cNvSpPr/>
          <p:nvPr/>
        </p:nvSpPr>
        <p:spPr>
          <a:xfrm>
            <a:off x="87933" y="2743200"/>
            <a:ext cx="320776" cy="145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715860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4315" t="-1726" r="678" b="-1"/>
          <a:stretch/>
        </p:blipFill>
        <p:spPr>
          <a:xfrm>
            <a:off x="-50532" y="-108283"/>
            <a:ext cx="10647947" cy="5355819"/>
          </a:xfrm>
          <a:prstGeom prst="rect">
            <a:avLst/>
          </a:prstGeom>
        </p:spPr>
      </p:pic>
      <p:sp>
        <p:nvSpPr>
          <p:cNvPr id="3" name="Flèche droite 2"/>
          <p:cNvSpPr/>
          <p:nvPr/>
        </p:nvSpPr>
        <p:spPr>
          <a:xfrm>
            <a:off x="3241307" y="1"/>
            <a:ext cx="447575" cy="129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a:off x="8920213" y="4147285"/>
            <a:ext cx="447575" cy="129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Flèche droite 4"/>
          <p:cNvSpPr/>
          <p:nvPr/>
        </p:nvSpPr>
        <p:spPr>
          <a:xfrm>
            <a:off x="4213459" y="4292868"/>
            <a:ext cx="447575" cy="129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Flèche droite 5"/>
          <p:cNvSpPr/>
          <p:nvPr/>
        </p:nvSpPr>
        <p:spPr>
          <a:xfrm>
            <a:off x="6809873" y="179271"/>
            <a:ext cx="447575" cy="129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150390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3713" y="96592"/>
            <a:ext cx="8796324" cy="4852577"/>
          </a:xfrm>
          <a:prstGeom prst="rect">
            <a:avLst/>
          </a:prstGeom>
        </p:spPr>
      </p:pic>
      <p:sp>
        <p:nvSpPr>
          <p:cNvPr id="3" name="Flèche droite 2"/>
          <p:cNvSpPr/>
          <p:nvPr/>
        </p:nvSpPr>
        <p:spPr>
          <a:xfrm>
            <a:off x="1398724" y="1355990"/>
            <a:ext cx="609600"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Flèche droite 4"/>
          <p:cNvSpPr/>
          <p:nvPr/>
        </p:nvSpPr>
        <p:spPr>
          <a:xfrm>
            <a:off x="5413615" y="1355990"/>
            <a:ext cx="609600"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740148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057B2E-3751-65BC-65B0-4B41F6C9521E}"/>
              </a:ext>
            </a:extLst>
          </p:cNvPr>
          <p:cNvSpPr>
            <a:spLocks noGrp="1"/>
          </p:cNvSpPr>
          <p:nvPr>
            <p:ph type="dt" sz="half" idx="10"/>
          </p:nvPr>
        </p:nvSpPr>
        <p:spPr/>
        <p:txBody>
          <a:bodyPr/>
          <a:lstStyle/>
          <a:p>
            <a:fld id="{6820D4A4-4015-45DF-8E93-903768C1E655}" type="datetime1">
              <a:rPr lang="fr-FR" smtClean="0"/>
              <a:pPr/>
              <a:t>07/02/2023</a:t>
            </a:fld>
            <a:endParaRPr lang="fr-FR"/>
          </a:p>
        </p:txBody>
      </p:sp>
      <p:sp>
        <p:nvSpPr>
          <p:cNvPr id="3" name="Espace réservé du pied de page 2">
            <a:extLst>
              <a:ext uri="{FF2B5EF4-FFF2-40B4-BE49-F238E27FC236}">
                <a16:creationId xmlns:a16="http://schemas.microsoft.com/office/drawing/2014/main" id="{151B97A7-E101-EC03-BC37-B80EE87CA915}"/>
              </a:ext>
            </a:extLst>
          </p:cNvPr>
          <p:cNvSpPr>
            <a:spLocks noGrp="1"/>
          </p:cNvSpPr>
          <p:nvPr>
            <p:ph type="ftr" sz="quarter" idx="11"/>
          </p:nvPr>
        </p:nvSpPr>
        <p:spPr/>
        <p:txBody>
          <a:bodyPr/>
          <a:lstStyle/>
          <a:p>
            <a:r>
              <a:rPr lang="fr-FR" dirty="0"/>
              <a:t>                                       </a:t>
            </a:r>
            <a:r>
              <a:rPr lang="fr-FR" b="1" dirty="0">
                <a:solidFill>
                  <a:schemeClr val="bg2">
                    <a:lumMod val="60000"/>
                    <a:lumOff val="40000"/>
                  </a:schemeClr>
                </a:solidFill>
              </a:rPr>
              <a:t>Un exemple de vœu multiple : le PASS IDF</a:t>
            </a:r>
          </a:p>
        </p:txBody>
      </p:sp>
      <p:pic>
        <p:nvPicPr>
          <p:cNvPr id="6" name="Image 5">
            <a:extLst>
              <a:ext uri="{FF2B5EF4-FFF2-40B4-BE49-F238E27FC236}">
                <a16:creationId xmlns:a16="http://schemas.microsoft.com/office/drawing/2014/main" id="{98E6460B-1195-01BD-AF32-FEFF5C4DFD07}"/>
              </a:ext>
            </a:extLst>
          </p:cNvPr>
          <p:cNvPicPr>
            <a:picLocks noChangeAspect="1"/>
          </p:cNvPicPr>
          <p:nvPr/>
        </p:nvPicPr>
        <p:blipFill rotWithShape="1">
          <a:blip r:embed="rId2"/>
          <a:srcRect l="2817" t="7386" r="3310" b="6999"/>
          <a:stretch/>
        </p:blipFill>
        <p:spPr>
          <a:xfrm>
            <a:off x="21818" y="270456"/>
            <a:ext cx="9100363" cy="4750999"/>
          </a:xfrm>
          <a:prstGeom prst="rect">
            <a:avLst/>
          </a:prstGeom>
        </p:spPr>
      </p:pic>
      <p:sp>
        <p:nvSpPr>
          <p:cNvPr id="4" name="Larme 3">
            <a:extLst>
              <a:ext uri="{FF2B5EF4-FFF2-40B4-BE49-F238E27FC236}">
                <a16:creationId xmlns:a16="http://schemas.microsoft.com/office/drawing/2014/main" id="{1A3206F9-7C71-6AE0-B6DF-7C425CA7C0E8}"/>
              </a:ext>
            </a:extLst>
          </p:cNvPr>
          <p:cNvSpPr/>
          <p:nvPr/>
        </p:nvSpPr>
        <p:spPr>
          <a:xfrm>
            <a:off x="6722772" y="1476698"/>
            <a:ext cx="1378040" cy="1176350"/>
          </a:xfrm>
          <a:prstGeom prst="teardrop">
            <a:avLst/>
          </a:prstGeom>
          <a:solidFill>
            <a:srgbClr val="FF95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Cliquer ici pour ajouter d’autres PASS</a:t>
            </a:r>
          </a:p>
        </p:txBody>
      </p:sp>
    </p:spTree>
    <p:extLst>
      <p:ext uri="{BB962C8B-B14F-4D97-AF65-F5344CB8AC3E}">
        <p14:creationId xmlns:p14="http://schemas.microsoft.com/office/powerpoint/2010/main" val="912307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D0F4CC5-A938-29EA-95C5-A5243C17A7B7}"/>
              </a:ext>
            </a:extLst>
          </p:cNvPr>
          <p:cNvSpPr>
            <a:spLocks noGrp="1"/>
          </p:cNvSpPr>
          <p:nvPr>
            <p:ph type="dt" sz="half" idx="10"/>
          </p:nvPr>
        </p:nvSpPr>
        <p:spPr/>
        <p:txBody>
          <a:bodyPr/>
          <a:lstStyle/>
          <a:p>
            <a:fld id="{8A7AF8CA-FDF6-4A35-A5E4-DFFA78B7A053}" type="datetime1">
              <a:rPr lang="fr-FR" smtClean="0"/>
              <a:pPr/>
              <a:t>07/02/2023</a:t>
            </a:fld>
            <a:endParaRPr lang="fr-FR"/>
          </a:p>
        </p:txBody>
      </p:sp>
      <p:sp>
        <p:nvSpPr>
          <p:cNvPr id="3" name="Espace réservé du pied de page 2">
            <a:extLst>
              <a:ext uri="{FF2B5EF4-FFF2-40B4-BE49-F238E27FC236}">
                <a16:creationId xmlns:a16="http://schemas.microsoft.com/office/drawing/2014/main" id="{7265B438-1EFF-E202-22F1-A2056CE048B5}"/>
              </a:ext>
            </a:extLst>
          </p:cNvPr>
          <p:cNvSpPr>
            <a:spLocks noGrp="1"/>
          </p:cNvSpPr>
          <p:nvPr>
            <p:ph type="ftr" sz="quarter" idx="11"/>
          </p:nvPr>
        </p:nvSpPr>
        <p:spPr/>
        <p:txBody>
          <a:bodyPr/>
          <a:lstStyle/>
          <a:p>
            <a:r>
              <a:rPr lang="fr-FR" b="1" dirty="0">
                <a:solidFill>
                  <a:schemeClr val="bg2">
                    <a:lumMod val="60000"/>
                    <a:lumOff val="40000"/>
                  </a:schemeClr>
                </a:solidFill>
              </a:rPr>
              <a:t>                                           Un exemple de vœu multiple en </a:t>
            </a:r>
            <a:r>
              <a:rPr lang="fr-FR" b="1" dirty="0" err="1">
                <a:solidFill>
                  <a:schemeClr val="bg2">
                    <a:lumMod val="60000"/>
                    <a:lumOff val="40000"/>
                  </a:schemeClr>
                </a:solidFill>
              </a:rPr>
              <a:t>cpge</a:t>
            </a:r>
            <a:endParaRPr lang="fr-FR" b="1" dirty="0">
              <a:solidFill>
                <a:schemeClr val="bg2">
                  <a:lumMod val="60000"/>
                  <a:lumOff val="40000"/>
                </a:schemeClr>
              </a:solidFill>
            </a:endParaRPr>
          </a:p>
        </p:txBody>
      </p:sp>
      <p:sp>
        <p:nvSpPr>
          <p:cNvPr id="4" name="Espace réservé du numéro de diapositive 3">
            <a:extLst>
              <a:ext uri="{FF2B5EF4-FFF2-40B4-BE49-F238E27FC236}">
                <a16:creationId xmlns:a16="http://schemas.microsoft.com/office/drawing/2014/main" id="{772AC81C-9B55-311B-7B0E-9C1DEB2AFDFD}"/>
              </a:ext>
            </a:extLst>
          </p:cNvPr>
          <p:cNvSpPr>
            <a:spLocks noGrp="1"/>
          </p:cNvSpPr>
          <p:nvPr>
            <p:ph type="sldNum" sz="quarter" idx="12"/>
          </p:nvPr>
        </p:nvSpPr>
        <p:spPr/>
        <p:txBody>
          <a:bodyPr/>
          <a:lstStyle/>
          <a:p>
            <a:fld id="{A64656A6-3DE2-440A-BDF3-B71124CB5014}" type="slidenum">
              <a:rPr lang="fr-FR" smtClean="0"/>
              <a:pPr/>
              <a:t>36</a:t>
            </a:fld>
            <a:endParaRPr lang="fr-FR"/>
          </a:p>
        </p:txBody>
      </p:sp>
      <p:pic>
        <p:nvPicPr>
          <p:cNvPr id="6" name="Image 5">
            <a:extLst>
              <a:ext uri="{FF2B5EF4-FFF2-40B4-BE49-F238E27FC236}">
                <a16:creationId xmlns:a16="http://schemas.microsoft.com/office/drawing/2014/main" id="{B4CC5767-8DE1-325F-7466-CF162DE3ADC3}"/>
              </a:ext>
            </a:extLst>
          </p:cNvPr>
          <p:cNvPicPr>
            <a:picLocks noChangeAspect="1"/>
          </p:cNvPicPr>
          <p:nvPr/>
        </p:nvPicPr>
        <p:blipFill rotWithShape="1">
          <a:blip r:embed="rId2"/>
          <a:srcRect l="3090" t="14888" r="4119" b="9082"/>
          <a:stretch/>
        </p:blipFill>
        <p:spPr>
          <a:xfrm>
            <a:off x="257577" y="753414"/>
            <a:ext cx="8508760" cy="3921617"/>
          </a:xfrm>
          <a:prstGeom prst="rect">
            <a:avLst/>
          </a:prstGeom>
        </p:spPr>
      </p:pic>
      <p:sp>
        <p:nvSpPr>
          <p:cNvPr id="5" name="Explosion : 8 points 4">
            <a:extLst>
              <a:ext uri="{FF2B5EF4-FFF2-40B4-BE49-F238E27FC236}">
                <a16:creationId xmlns:a16="http://schemas.microsoft.com/office/drawing/2014/main" id="{4DDC4FCA-9461-89E5-8330-0D559E6BBB77}"/>
              </a:ext>
            </a:extLst>
          </p:cNvPr>
          <p:cNvSpPr/>
          <p:nvPr/>
        </p:nvSpPr>
        <p:spPr>
          <a:xfrm>
            <a:off x="6774287" y="3251915"/>
            <a:ext cx="1992049" cy="153158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Max : 10 lycées</a:t>
            </a:r>
          </a:p>
        </p:txBody>
      </p:sp>
    </p:spTree>
    <p:extLst>
      <p:ext uri="{BB962C8B-B14F-4D97-AF65-F5344CB8AC3E}">
        <p14:creationId xmlns:p14="http://schemas.microsoft.com/office/powerpoint/2010/main" val="2805813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AF41B5-9E89-0C82-8CBF-9A9497BF0F9A}"/>
              </a:ext>
            </a:extLst>
          </p:cNvPr>
          <p:cNvSpPr>
            <a:spLocks noGrp="1"/>
          </p:cNvSpPr>
          <p:nvPr>
            <p:ph type="dt" sz="half" idx="10"/>
          </p:nvPr>
        </p:nvSpPr>
        <p:spPr/>
        <p:txBody>
          <a:bodyPr/>
          <a:lstStyle/>
          <a:p>
            <a:fld id="{2605E5BF-4476-44C2-A185-8BD9AD8F1AA1}" type="datetime1">
              <a:rPr lang="fr-FR" smtClean="0"/>
              <a:pPr/>
              <a:t>07/02/2023</a:t>
            </a:fld>
            <a:endParaRPr lang="fr-FR"/>
          </a:p>
        </p:txBody>
      </p:sp>
      <p:sp>
        <p:nvSpPr>
          <p:cNvPr id="3" name="Espace réservé du pied de page 2">
            <a:extLst>
              <a:ext uri="{FF2B5EF4-FFF2-40B4-BE49-F238E27FC236}">
                <a16:creationId xmlns:a16="http://schemas.microsoft.com/office/drawing/2014/main" id="{3F9AEBBD-F793-7ACA-67A0-F6BF4DD82FD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8C1142-A336-96D6-92E7-0BB8C83E1AAE}"/>
              </a:ext>
            </a:extLst>
          </p:cNvPr>
          <p:cNvSpPr>
            <a:spLocks noGrp="1"/>
          </p:cNvSpPr>
          <p:nvPr>
            <p:ph type="sldNum" sz="quarter" idx="12"/>
          </p:nvPr>
        </p:nvSpPr>
        <p:spPr/>
        <p:txBody>
          <a:bodyPr/>
          <a:lstStyle/>
          <a:p>
            <a:fld id="{A64656A6-3DE2-440A-BDF3-B71124CB5014}" type="slidenum">
              <a:rPr lang="fr-FR" smtClean="0"/>
              <a:pPr/>
              <a:t>37</a:t>
            </a:fld>
            <a:endParaRPr lang="fr-FR"/>
          </a:p>
        </p:txBody>
      </p:sp>
      <p:pic>
        <p:nvPicPr>
          <p:cNvPr id="6" name="Image 5">
            <a:extLst>
              <a:ext uri="{FF2B5EF4-FFF2-40B4-BE49-F238E27FC236}">
                <a16:creationId xmlns:a16="http://schemas.microsoft.com/office/drawing/2014/main" id="{42DF661B-7BF4-1012-A95C-269D1AD83354}"/>
              </a:ext>
            </a:extLst>
          </p:cNvPr>
          <p:cNvPicPr>
            <a:picLocks noChangeAspect="1"/>
          </p:cNvPicPr>
          <p:nvPr/>
        </p:nvPicPr>
        <p:blipFill rotWithShape="1">
          <a:blip r:embed="rId2"/>
          <a:srcRect l="5423" t="17903" r="9296" b="6999"/>
          <a:stretch/>
        </p:blipFill>
        <p:spPr>
          <a:xfrm>
            <a:off x="377664" y="999053"/>
            <a:ext cx="7798158" cy="3862662"/>
          </a:xfrm>
          <a:prstGeom prst="rect">
            <a:avLst/>
          </a:prstGeom>
        </p:spPr>
      </p:pic>
      <p:sp>
        <p:nvSpPr>
          <p:cNvPr id="8" name="ZoneTexte 7">
            <a:extLst>
              <a:ext uri="{FF2B5EF4-FFF2-40B4-BE49-F238E27FC236}">
                <a16:creationId xmlns:a16="http://schemas.microsoft.com/office/drawing/2014/main" id="{D77BBF3A-1416-C293-E682-2907B660CA09}"/>
              </a:ext>
            </a:extLst>
          </p:cNvPr>
          <p:cNvSpPr txBox="1"/>
          <p:nvPr/>
        </p:nvSpPr>
        <p:spPr>
          <a:xfrm>
            <a:off x="3651161" y="153937"/>
            <a:ext cx="4642834" cy="923330"/>
          </a:xfrm>
          <a:prstGeom prst="rect">
            <a:avLst/>
          </a:prstGeom>
          <a:solidFill>
            <a:schemeClr val="bg1"/>
          </a:solidFill>
          <a:ln w="38100">
            <a:solidFill>
              <a:schemeClr val="tx1"/>
            </a:solidFill>
          </a:ln>
        </p:spPr>
        <p:txBody>
          <a:bodyPr wrap="square">
            <a:spAutoFit/>
          </a:bodyPr>
          <a:lstStyle/>
          <a:p>
            <a:r>
              <a:rPr lang="fr-FR" sz="1800" b="1" dirty="0">
                <a:solidFill>
                  <a:schemeClr val="accent1">
                    <a:lumMod val="50000"/>
                    <a:lumOff val="50000"/>
                  </a:schemeClr>
                </a:solidFill>
              </a:rPr>
              <a:t>En avril - mai : possibilité d’être </a:t>
            </a:r>
            <a:r>
              <a:rPr lang="fr-FR" sz="1800" b="1" dirty="0" err="1">
                <a:solidFill>
                  <a:schemeClr val="accent1">
                    <a:lumMod val="50000"/>
                    <a:lumOff val="50000"/>
                  </a:schemeClr>
                </a:solidFill>
              </a:rPr>
              <a:t>convoqué.e</a:t>
            </a:r>
            <a:r>
              <a:rPr lang="fr-FR" sz="1800" b="1" dirty="0">
                <a:solidFill>
                  <a:schemeClr val="accent1">
                    <a:lumMod val="50000"/>
                    <a:lumOff val="50000"/>
                  </a:schemeClr>
                </a:solidFill>
              </a:rPr>
              <a:t> à des épreuves écrites ou orales (entretiens) - exemple</a:t>
            </a:r>
          </a:p>
        </p:txBody>
      </p:sp>
      <p:sp>
        <p:nvSpPr>
          <p:cNvPr id="9" name="Flèche : droite 8">
            <a:extLst>
              <a:ext uri="{FF2B5EF4-FFF2-40B4-BE49-F238E27FC236}">
                <a16:creationId xmlns:a16="http://schemas.microsoft.com/office/drawing/2014/main" id="{C56A1FCA-AF19-95E1-87A8-2ADAB5D2049B}"/>
              </a:ext>
            </a:extLst>
          </p:cNvPr>
          <p:cNvSpPr/>
          <p:nvPr/>
        </p:nvSpPr>
        <p:spPr>
          <a:xfrm rot="10800000">
            <a:off x="5650606" y="1706450"/>
            <a:ext cx="643944" cy="309093"/>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9364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38</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a:t>Rappel  : Parcoursup ne décide pas de votre affectation</a:t>
            </a:r>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a:solidFill>
                  <a:schemeClr val="bg1"/>
                </a:solidFill>
                <a:highlight>
                  <a:srgbClr val="0000FF"/>
                </a:highlight>
              </a:rPr>
              <a:t>Aucun algorithme de Parcoursup ne fait l’analyse de votre candidature</a:t>
            </a:r>
          </a:p>
          <a:p>
            <a:pPr algn="just">
              <a:spcAft>
                <a:spcPts val="1200"/>
              </a:spcAft>
            </a:pPr>
            <a:r>
              <a:rPr lang="fr-FR" sz="1500" dirty="0">
                <a:solidFill>
                  <a:schemeClr val="tx1"/>
                </a:solidFill>
              </a:rPr>
              <a:t>Ce sont les enseignants de la formation qui analysent votre candidature dans le cadre d’une commission d'examen des vœux (ou jury). Cette commission définit les modalités et les critères d'analyse des candidatures renseignés sur cette fiche. </a:t>
            </a:r>
          </a:p>
          <a:p>
            <a:pPr>
              <a:spcAft>
                <a:spcPts val="1200"/>
              </a:spcAft>
            </a:pPr>
            <a:r>
              <a:rPr lang="fr-FR" sz="1500" b="1" dirty="0">
                <a:solidFill>
                  <a:schemeClr val="tx1"/>
                </a:solidFill>
              </a:rPr>
              <a:t>Parcoursup n’analyse aucune candidature. Avec Parcoursup, il n’y a pas de tirage au sort.</a:t>
            </a:r>
          </a:p>
          <a:p>
            <a:r>
              <a:rPr lang="fr-FR" sz="1600" b="1" dirty="0">
                <a:solidFill>
                  <a:schemeClr val="bg1"/>
                </a:solidFill>
                <a:highlight>
                  <a:srgbClr val="0000FF"/>
                </a:highlight>
              </a:rPr>
              <a:t>Aucun algorithme de Parcoursup ne décide de votre affectation</a:t>
            </a:r>
          </a:p>
          <a:p>
            <a:pPr algn="just"/>
            <a:r>
              <a:rPr lang="fr-FR" sz="1500" dirty="0">
                <a:solidFill>
                  <a:schemeClr val="tx1"/>
                </a:solidFill>
              </a:rPr>
              <a:t>Apres analyse des candidatures, les formations transmettent un classement qui sert de base aux propositions d’admission formulées via Parcoursup aux candidats à partir du 1</a:t>
            </a:r>
            <a:r>
              <a:rPr lang="fr-FR" sz="1500" baseline="30000" dirty="0">
                <a:solidFill>
                  <a:schemeClr val="tx1"/>
                </a:solidFill>
              </a:rPr>
              <a:t>er</a:t>
            </a:r>
            <a:r>
              <a:rPr lang="fr-FR" sz="1500" dirty="0">
                <a:solidFill>
                  <a:schemeClr val="tx1"/>
                </a:solidFill>
              </a:rPr>
              <a:t> juin 2023. </a:t>
            </a:r>
          </a:p>
          <a:p>
            <a:pPr algn="just"/>
            <a:r>
              <a:rPr lang="fr-FR" sz="1500" dirty="0">
                <a:solidFill>
                  <a:schemeClr val="tx1"/>
                </a:solidFill>
              </a:rPr>
              <a:t>Chaque candidat choisit en fonction des propositions d’admission qu’il reçoit, à partir du 1er juin 2023. </a:t>
            </a:r>
            <a:r>
              <a:rPr lang="fr-FR" sz="1500" b="1" dirty="0">
                <a:solidFill>
                  <a:schemeClr val="tx1"/>
                </a:solidFill>
              </a:rPr>
              <a:t>Parcoursup garantit à chaque candidat la liberté de choix, la possibilité de garder des vœux pour lesquels il est en liste d'attente et d’avoir le dernier mot.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Ce sont les formations qui évaluent les candidatures</a:t>
            </a:r>
          </a:p>
        </p:txBody>
      </p:sp>
    </p:spTree>
    <p:extLst>
      <p:ext uri="{BB962C8B-B14F-4D97-AF65-F5344CB8AC3E}">
        <p14:creationId xmlns:p14="http://schemas.microsoft.com/office/powerpoint/2010/main" val="38725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pPr algn="r"/>
              <a:t>07/02/2023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
        <p:nvSpPr>
          <p:cNvPr id="8" name="Flèche : droite 7">
            <a:extLst>
              <a:ext uri="{FF2B5EF4-FFF2-40B4-BE49-F238E27FC236}">
                <a16:creationId xmlns:a16="http://schemas.microsoft.com/office/drawing/2014/main" id="{C2E9BA25-2408-E102-F00F-C3CCB1318098}"/>
              </a:ext>
            </a:extLst>
          </p:cNvPr>
          <p:cNvSpPr/>
          <p:nvPr/>
        </p:nvSpPr>
        <p:spPr>
          <a:xfrm>
            <a:off x="3541689" y="2862338"/>
            <a:ext cx="766293" cy="412124"/>
          </a:xfrm>
          <a:prstGeom prst="rightArrow">
            <a:avLst/>
          </a:prstGeom>
          <a:solidFill>
            <a:srgbClr val="EC130E"/>
          </a:solidFill>
          <a:ln>
            <a:solidFill>
              <a:srgbClr val="EC1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B79C789C-BEAD-987F-15B9-7F9FAA5B3136}"/>
              </a:ext>
            </a:extLst>
          </p:cNvPr>
          <p:cNvSpPr/>
          <p:nvPr/>
        </p:nvSpPr>
        <p:spPr>
          <a:xfrm>
            <a:off x="789903" y="3068400"/>
            <a:ext cx="766293" cy="412124"/>
          </a:xfrm>
          <a:prstGeom prst="rightArrow">
            <a:avLst/>
          </a:prstGeom>
          <a:solidFill>
            <a:srgbClr val="EC130E"/>
          </a:solidFill>
          <a:ln>
            <a:solidFill>
              <a:srgbClr val="EC1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3980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40</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pPr algn="r"/>
              <a:t>07/02/2023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41</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
        <p:nvSpPr>
          <p:cNvPr id="8" name="Flèche : droite 7">
            <a:extLst>
              <a:ext uri="{FF2B5EF4-FFF2-40B4-BE49-F238E27FC236}">
                <a16:creationId xmlns:a16="http://schemas.microsoft.com/office/drawing/2014/main" id="{C2E9BA25-2408-E102-F00F-C3CCB1318098}"/>
              </a:ext>
            </a:extLst>
          </p:cNvPr>
          <p:cNvSpPr/>
          <p:nvPr/>
        </p:nvSpPr>
        <p:spPr>
          <a:xfrm>
            <a:off x="6426336" y="2916938"/>
            <a:ext cx="766293" cy="412124"/>
          </a:xfrm>
          <a:prstGeom prst="rightArrow">
            <a:avLst/>
          </a:prstGeom>
          <a:solidFill>
            <a:srgbClr val="EC130E"/>
          </a:solidFill>
          <a:ln>
            <a:solidFill>
              <a:srgbClr val="EC13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593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1</a:t>
            </a:r>
            <a:r>
              <a:rPr lang="fr-FR" sz="2400" baseline="30000" dirty="0"/>
              <a:t>er</a:t>
            </a:r>
            <a:r>
              <a:rPr lang="fr-FR" sz="2400" dirty="0"/>
              <a:t> juin au 13 juillet 2023 </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1</a:t>
            </a:r>
            <a:r>
              <a:rPr lang="fr-FR" sz="1400" b="1" baseline="30000" dirty="0"/>
              <a:t>er</a:t>
            </a:r>
            <a:r>
              <a:rPr lang="fr-FR" sz="1400" b="1" dirty="0"/>
              <a:t> juin 2023</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pPr algn="r"/>
              <a:t>07/02/2023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43</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43</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1</a:t>
            </a:r>
            <a:r>
              <a:rPr kumimoji="0" lang="fr-FR" sz="1600" b="0" i="0" u="none" strike="noStrike" kern="1200" cap="none" spc="0" normalizeH="0" baseline="30000" noProof="0" dirty="0">
                <a:ln>
                  <a:noFill/>
                </a:ln>
                <a:solidFill>
                  <a:schemeClr val="tx1"/>
                </a:solidFill>
                <a:effectLst/>
                <a:uLnTx/>
                <a:uFillTx/>
                <a:ea typeface="+mn-ea"/>
                <a:cs typeface="+mn-cs"/>
              </a:rPr>
              <a:t>er</a:t>
            </a:r>
            <a:r>
              <a:rPr kumimoji="0" lang="fr-FR" sz="1600" b="0" i="0" u="none" strike="noStrike" kern="1200" cap="none" spc="0" normalizeH="0" baseline="0" noProof="0" dirty="0">
                <a:ln>
                  <a:noFill/>
                </a:ln>
                <a:solidFill>
                  <a:schemeClr val="tx1"/>
                </a:solidFill>
                <a:effectLst/>
                <a:uLnTx/>
                <a:uFillTx/>
                <a:ea typeface="+mn-ea"/>
                <a:cs typeface="+mn-cs"/>
              </a:rPr>
              <a:t> juin 2023)</a:t>
            </a: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44</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b="1" dirty="0">
                <a:solidFill>
                  <a:srgbClr val="FF0000"/>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Tree>
    <p:extLst>
      <p:ext uri="{BB962C8B-B14F-4D97-AF65-F5344CB8AC3E}">
        <p14:creationId xmlns:p14="http://schemas.microsoft.com/office/powerpoint/2010/main" val="1380543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a:t>des</a:t>
            </a:r>
            <a:r>
              <a:rPr lang="fr-FR" sz="1600" dirty="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13 juillet 2023 en fonction des places libérées par d’autres candidats</a:t>
            </a:r>
            <a:r>
              <a:rPr lang="fr-FR" sz="400" dirty="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chemeClr val="tx1"/>
                </a:solidFill>
              </a:rPr>
              <a:t>dès le 1</a:t>
            </a:r>
            <a:r>
              <a:rPr lang="fr-FR" sz="1600" baseline="30000" dirty="0">
                <a:solidFill>
                  <a:schemeClr val="tx1"/>
                </a:solidFill>
              </a:rPr>
              <a:t>er</a:t>
            </a:r>
            <a:r>
              <a:rPr lang="fr-FR" sz="1600" dirty="0">
                <a:solidFill>
                  <a:schemeClr val="tx1"/>
                </a:solidFill>
              </a:rPr>
              <a:t> juin 2023, il doit préparer la phase complémentaire à partir du 15 juin 2023.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46</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584925"/>
            <a:ext cx="8424000" cy="720000"/>
          </a:xfrm>
          <a:solidFill>
            <a:schemeClr val="accent2">
              <a:lumMod val="40000"/>
              <a:lumOff val="60000"/>
            </a:schemeClr>
          </a:solidFill>
        </p:spPr>
        <p:txBody>
          <a:bodyPr rtlCol="0">
            <a:normAutofit/>
          </a:bodyPr>
          <a:lstStyle/>
          <a:p>
            <a:pPr algn="ctr">
              <a:defRPr/>
            </a:pPr>
            <a:r>
              <a:rPr lang="fr-FR" dirty="0"/>
              <a:t>réception des réponses et acceptation des propositions </a:t>
            </a:r>
          </a:p>
        </p:txBody>
      </p:sp>
      <p:sp>
        <p:nvSpPr>
          <p:cNvPr id="3" name="Espace réservé du texte 2"/>
          <p:cNvSpPr>
            <a:spLocks noGrp="1"/>
          </p:cNvSpPr>
          <p:nvPr>
            <p:ph type="body" sz="quarter" idx="13"/>
          </p:nvPr>
        </p:nvSpPr>
        <p:spPr>
          <a:xfrm>
            <a:off x="1424641" y="1037035"/>
            <a:ext cx="6585347" cy="3676650"/>
          </a:xfrm>
          <a:ln>
            <a:noFill/>
          </a:ln>
        </p:spPr>
        <p:txBody>
          <a:bodyPr rtlCol="0">
            <a:normAutofit/>
          </a:bodyPr>
          <a:lstStyle/>
          <a:p>
            <a:pPr marL="0" indent="0">
              <a:buNone/>
              <a:defRPr/>
            </a:pPr>
            <a:endParaRPr lang="fr-FR" sz="1800" dirty="0">
              <a:solidFill>
                <a:srgbClr val="F28E65"/>
              </a:solidFill>
            </a:endParaRPr>
          </a:p>
          <a:p>
            <a:pPr>
              <a:defRPr/>
            </a:pPr>
            <a:r>
              <a:rPr lang="fr-FR" sz="1800" dirty="0">
                <a:solidFill>
                  <a:schemeClr val="bg2">
                    <a:lumMod val="60000"/>
                    <a:lumOff val="40000"/>
                  </a:schemeClr>
                </a:solidFill>
              </a:rPr>
              <a:t> </a:t>
            </a:r>
            <a:r>
              <a:rPr lang="fr-FR" sz="1800" b="1" dirty="0">
                <a:solidFill>
                  <a:schemeClr val="bg2">
                    <a:lumMod val="60000"/>
                    <a:lumOff val="40000"/>
                  </a:schemeClr>
                </a:solidFill>
              </a:rPr>
              <a:t>l’élève doit répondre à toutes  les propositions d’admission reçues, en respectant les délais de réponse indiqués, dans l’ordre d’arrivée.</a:t>
            </a:r>
          </a:p>
          <a:p>
            <a:pPr marL="0" indent="0">
              <a:buNone/>
              <a:defRPr/>
            </a:pPr>
            <a:endParaRPr lang="fr-FR" sz="1800" b="1" dirty="0">
              <a:solidFill>
                <a:schemeClr val="bg2">
                  <a:lumMod val="60000"/>
                  <a:lumOff val="40000"/>
                </a:schemeClr>
              </a:solidFill>
            </a:endParaRPr>
          </a:p>
          <a:p>
            <a:pPr>
              <a:defRPr/>
            </a:pPr>
            <a:r>
              <a:rPr lang="fr-FR" sz="1800" b="1" dirty="0">
                <a:solidFill>
                  <a:schemeClr val="bg2">
                    <a:lumMod val="60000"/>
                    <a:lumOff val="40000"/>
                  </a:schemeClr>
                </a:solidFill>
              </a:rPr>
              <a:t>L’élève ne peut accepter qu’une proposition à la fois</a:t>
            </a:r>
          </a:p>
          <a:p>
            <a:pPr>
              <a:defRPr/>
            </a:pPr>
            <a:endParaRPr lang="fr-FR" sz="1800" b="1" dirty="0">
              <a:solidFill>
                <a:schemeClr val="bg2">
                  <a:lumMod val="60000"/>
                  <a:lumOff val="40000"/>
                </a:schemeClr>
              </a:solidFill>
            </a:endParaRPr>
          </a:p>
          <a:p>
            <a:pPr>
              <a:defRPr/>
            </a:pPr>
            <a:r>
              <a:rPr lang="fr-FR" sz="1800" b="1" dirty="0">
                <a:solidFill>
                  <a:schemeClr val="bg2">
                    <a:lumMod val="60000"/>
                    <a:lumOff val="40000"/>
                  </a:schemeClr>
                </a:solidFill>
              </a:rPr>
              <a:t> Lorsqu’il accepte une proposition d’admission, il doit indiquer les vœux en attente qu’il souhaite maintenir</a:t>
            </a:r>
          </a:p>
          <a:p>
            <a:pPr>
              <a:defRPr/>
            </a:pPr>
            <a:endParaRPr lang="fr-FR" sz="1800" b="1" dirty="0">
              <a:solidFill>
                <a:schemeClr val="bg2">
                  <a:lumMod val="60000"/>
                  <a:lumOff val="40000"/>
                </a:schemeClr>
              </a:solidFill>
            </a:endParaRPr>
          </a:p>
          <a:p>
            <a:pPr>
              <a:defRPr/>
            </a:pPr>
            <a:r>
              <a:rPr lang="fr-FR" sz="1800" b="1" dirty="0">
                <a:solidFill>
                  <a:schemeClr val="bg2">
                    <a:lumMod val="60000"/>
                    <a:lumOff val="40000"/>
                  </a:schemeClr>
                </a:solidFill>
              </a:rPr>
              <a:t>Un vœu en attente peut se transformer en proposition d’admission jusqu’au 13 juillet, fin de la procédure</a:t>
            </a:r>
          </a:p>
          <a:p>
            <a:pPr>
              <a:defRPr/>
            </a:pPr>
            <a:endParaRPr lang="fr-FR" b="1" dirty="0"/>
          </a:p>
          <a:p>
            <a:pPr>
              <a:defRPr/>
            </a:pPr>
            <a:endParaRPr lang="fr-FR" b="1" dirty="0"/>
          </a:p>
          <a:p>
            <a:pPr>
              <a:defRPr/>
            </a:pPr>
            <a:endParaRPr lang="fr-FR" b="1" dirty="0"/>
          </a:p>
          <a:p>
            <a:pPr>
              <a:defRPr/>
            </a:pPr>
            <a:endParaRPr lang="fr-FR" dirty="0"/>
          </a:p>
          <a:p>
            <a:pPr>
              <a:defRPr/>
            </a:pPr>
            <a:endParaRPr lang="fr-FR" dirty="0"/>
          </a:p>
        </p:txBody>
      </p:sp>
      <p:sp>
        <p:nvSpPr>
          <p:cNvPr id="27652"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fld id="{F842D7DD-621D-4305-B742-7364933A28AC}" type="slidenum">
              <a:rPr lang="fr-FR" altLang="fr-FR">
                <a:solidFill>
                  <a:schemeClr val="bg1"/>
                </a:solidFill>
              </a:rPr>
              <a:pPr/>
              <a:t>47</a:t>
            </a:fld>
            <a:endParaRPr lang="fr-FR" altLang="fr-FR">
              <a:solidFill>
                <a:schemeClr val="bg1"/>
              </a:solidFill>
            </a:endParaRPr>
          </a:p>
        </p:txBody>
      </p:sp>
    </p:spTree>
    <p:extLst>
      <p:ext uri="{BB962C8B-B14F-4D97-AF65-F5344CB8AC3E}">
        <p14:creationId xmlns:p14="http://schemas.microsoft.com/office/powerpoint/2010/main" val="2053771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0F906BF-6C4E-5692-9225-5C8002929C92}"/>
              </a:ext>
            </a:extLst>
          </p:cNvPr>
          <p:cNvSpPr txBox="1"/>
          <p:nvPr/>
        </p:nvSpPr>
        <p:spPr>
          <a:xfrm>
            <a:off x="422479" y="740413"/>
            <a:ext cx="1713995"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Licence Droit </a:t>
            </a:r>
            <a:r>
              <a:rPr lang="fr-FR" sz="1350" dirty="0" err="1"/>
              <a:t>univ</a:t>
            </a:r>
            <a:r>
              <a:rPr lang="fr-FR" sz="1350" dirty="0"/>
              <a:t> A</a:t>
            </a:r>
          </a:p>
        </p:txBody>
      </p:sp>
      <p:sp>
        <p:nvSpPr>
          <p:cNvPr id="3" name="ZoneTexte 2">
            <a:extLst>
              <a:ext uri="{FF2B5EF4-FFF2-40B4-BE49-F238E27FC236}">
                <a16:creationId xmlns:a16="http://schemas.microsoft.com/office/drawing/2014/main" id="{DC7DC820-1E16-616E-C561-D6FFA0CD980C}"/>
              </a:ext>
            </a:extLst>
          </p:cNvPr>
          <p:cNvSpPr txBox="1"/>
          <p:nvPr/>
        </p:nvSpPr>
        <p:spPr>
          <a:xfrm>
            <a:off x="430902" y="1321353"/>
            <a:ext cx="1723549"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Licence Droit </a:t>
            </a:r>
            <a:r>
              <a:rPr lang="fr-FR" sz="1350" dirty="0" err="1"/>
              <a:t>univ</a:t>
            </a:r>
            <a:r>
              <a:rPr lang="fr-FR" sz="1350" dirty="0"/>
              <a:t> B</a:t>
            </a:r>
          </a:p>
        </p:txBody>
      </p:sp>
      <p:sp>
        <p:nvSpPr>
          <p:cNvPr id="4" name="ZoneTexte 3">
            <a:extLst>
              <a:ext uri="{FF2B5EF4-FFF2-40B4-BE49-F238E27FC236}">
                <a16:creationId xmlns:a16="http://schemas.microsoft.com/office/drawing/2014/main" id="{AA8ECEE2-5BBB-4F3D-E48A-D93E70792D09}"/>
              </a:ext>
            </a:extLst>
          </p:cNvPr>
          <p:cNvSpPr txBox="1"/>
          <p:nvPr/>
        </p:nvSpPr>
        <p:spPr>
          <a:xfrm>
            <a:off x="408649" y="1937605"/>
            <a:ext cx="1733167"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Licence Droit </a:t>
            </a:r>
            <a:r>
              <a:rPr lang="fr-FR" sz="1350" dirty="0" err="1"/>
              <a:t>univ</a:t>
            </a:r>
            <a:r>
              <a:rPr lang="fr-FR" sz="1350" dirty="0"/>
              <a:t> C</a:t>
            </a:r>
          </a:p>
        </p:txBody>
      </p:sp>
      <p:sp>
        <p:nvSpPr>
          <p:cNvPr id="5" name="ZoneTexte 4">
            <a:extLst>
              <a:ext uri="{FF2B5EF4-FFF2-40B4-BE49-F238E27FC236}">
                <a16:creationId xmlns:a16="http://schemas.microsoft.com/office/drawing/2014/main" id="{BB112C46-0493-32D4-02EE-E4517B15171D}"/>
              </a:ext>
            </a:extLst>
          </p:cNvPr>
          <p:cNvSpPr txBox="1"/>
          <p:nvPr/>
        </p:nvSpPr>
        <p:spPr>
          <a:xfrm>
            <a:off x="401436" y="2532407"/>
            <a:ext cx="1733167"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Licence Droit </a:t>
            </a:r>
            <a:r>
              <a:rPr lang="fr-FR" sz="1350" dirty="0" err="1"/>
              <a:t>univ</a:t>
            </a:r>
            <a:r>
              <a:rPr lang="fr-FR" sz="1350" dirty="0"/>
              <a:t> D</a:t>
            </a:r>
          </a:p>
        </p:txBody>
      </p:sp>
      <p:sp>
        <p:nvSpPr>
          <p:cNvPr id="6" name="ZoneTexte 5">
            <a:extLst>
              <a:ext uri="{FF2B5EF4-FFF2-40B4-BE49-F238E27FC236}">
                <a16:creationId xmlns:a16="http://schemas.microsoft.com/office/drawing/2014/main" id="{4CC1C1EF-E8B0-9C31-A649-A469851B4E72}"/>
              </a:ext>
            </a:extLst>
          </p:cNvPr>
          <p:cNvSpPr txBox="1"/>
          <p:nvPr/>
        </p:nvSpPr>
        <p:spPr>
          <a:xfrm>
            <a:off x="341890" y="3156879"/>
            <a:ext cx="2682209"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BUT CARRIERES JURIDIQUES</a:t>
            </a:r>
          </a:p>
        </p:txBody>
      </p:sp>
      <p:sp>
        <p:nvSpPr>
          <p:cNvPr id="7" name="ZoneTexte 6">
            <a:extLst>
              <a:ext uri="{FF2B5EF4-FFF2-40B4-BE49-F238E27FC236}">
                <a16:creationId xmlns:a16="http://schemas.microsoft.com/office/drawing/2014/main" id="{7647C227-30D7-1805-EA14-3BAE4B426773}"/>
              </a:ext>
            </a:extLst>
          </p:cNvPr>
          <p:cNvSpPr txBox="1"/>
          <p:nvPr/>
        </p:nvSpPr>
        <p:spPr>
          <a:xfrm>
            <a:off x="408649" y="3797284"/>
            <a:ext cx="1592103"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CPGE D1 Lycée 1</a:t>
            </a:r>
          </a:p>
        </p:txBody>
      </p:sp>
      <p:sp>
        <p:nvSpPr>
          <p:cNvPr id="8" name="ZoneTexte 7">
            <a:extLst>
              <a:ext uri="{FF2B5EF4-FFF2-40B4-BE49-F238E27FC236}">
                <a16:creationId xmlns:a16="http://schemas.microsoft.com/office/drawing/2014/main" id="{DE99F265-3C4D-BF7C-BBC2-610B971666FB}"/>
              </a:ext>
            </a:extLst>
          </p:cNvPr>
          <p:cNvSpPr txBox="1"/>
          <p:nvPr/>
        </p:nvSpPr>
        <p:spPr>
          <a:xfrm>
            <a:off x="430901" y="4524097"/>
            <a:ext cx="1649432" cy="3000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350" dirty="0"/>
              <a:t>CPGE D1 lycée 2</a:t>
            </a:r>
          </a:p>
        </p:txBody>
      </p:sp>
      <p:sp>
        <p:nvSpPr>
          <p:cNvPr id="11" name="ZoneTexte 10">
            <a:extLst>
              <a:ext uri="{FF2B5EF4-FFF2-40B4-BE49-F238E27FC236}">
                <a16:creationId xmlns:a16="http://schemas.microsoft.com/office/drawing/2014/main" id="{BAFF70EB-0975-8D56-0217-575A1C4C5B4E}"/>
              </a:ext>
            </a:extLst>
          </p:cNvPr>
          <p:cNvSpPr txBox="1"/>
          <p:nvPr/>
        </p:nvSpPr>
        <p:spPr>
          <a:xfrm>
            <a:off x="3326413" y="716130"/>
            <a:ext cx="2012089"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Proposition d’admission</a:t>
            </a:r>
          </a:p>
        </p:txBody>
      </p:sp>
      <p:sp>
        <p:nvSpPr>
          <p:cNvPr id="14" name="ZoneTexte 13">
            <a:extLst>
              <a:ext uri="{FF2B5EF4-FFF2-40B4-BE49-F238E27FC236}">
                <a16:creationId xmlns:a16="http://schemas.microsoft.com/office/drawing/2014/main" id="{AEAECACE-0B91-E080-C732-E02DF5897758}"/>
              </a:ext>
            </a:extLst>
          </p:cNvPr>
          <p:cNvSpPr txBox="1"/>
          <p:nvPr/>
        </p:nvSpPr>
        <p:spPr>
          <a:xfrm>
            <a:off x="3326413" y="1294269"/>
            <a:ext cx="2762295"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En attente classement : 3201ème</a:t>
            </a:r>
          </a:p>
        </p:txBody>
      </p:sp>
      <p:sp>
        <p:nvSpPr>
          <p:cNvPr id="15" name="ZoneTexte 14">
            <a:extLst>
              <a:ext uri="{FF2B5EF4-FFF2-40B4-BE49-F238E27FC236}">
                <a16:creationId xmlns:a16="http://schemas.microsoft.com/office/drawing/2014/main" id="{BCC1EF13-3443-F801-3032-C1657BF5D212}"/>
              </a:ext>
            </a:extLst>
          </p:cNvPr>
          <p:cNvSpPr txBox="1"/>
          <p:nvPr/>
        </p:nvSpPr>
        <p:spPr>
          <a:xfrm>
            <a:off x="3326414" y="1932512"/>
            <a:ext cx="2012089"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Proposition d’admission</a:t>
            </a:r>
          </a:p>
        </p:txBody>
      </p:sp>
      <p:sp>
        <p:nvSpPr>
          <p:cNvPr id="16" name="ZoneTexte 15">
            <a:extLst>
              <a:ext uri="{FF2B5EF4-FFF2-40B4-BE49-F238E27FC236}">
                <a16:creationId xmlns:a16="http://schemas.microsoft.com/office/drawing/2014/main" id="{C4EC5C20-70A9-53FC-C77D-623132741B19}"/>
              </a:ext>
            </a:extLst>
          </p:cNvPr>
          <p:cNvSpPr txBox="1"/>
          <p:nvPr/>
        </p:nvSpPr>
        <p:spPr>
          <a:xfrm>
            <a:off x="3326415" y="2518662"/>
            <a:ext cx="2762295"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En attente classement : 1001ème</a:t>
            </a:r>
          </a:p>
        </p:txBody>
      </p:sp>
      <p:sp>
        <p:nvSpPr>
          <p:cNvPr id="17" name="ZoneTexte 16">
            <a:extLst>
              <a:ext uri="{FF2B5EF4-FFF2-40B4-BE49-F238E27FC236}">
                <a16:creationId xmlns:a16="http://schemas.microsoft.com/office/drawing/2014/main" id="{F8337F81-30EE-CC43-BA8E-F880CDCD824A}"/>
              </a:ext>
            </a:extLst>
          </p:cNvPr>
          <p:cNvSpPr txBox="1"/>
          <p:nvPr/>
        </p:nvSpPr>
        <p:spPr>
          <a:xfrm>
            <a:off x="3334247" y="3136037"/>
            <a:ext cx="2012089"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Proposition d’admission</a:t>
            </a:r>
          </a:p>
        </p:txBody>
      </p:sp>
      <p:sp>
        <p:nvSpPr>
          <p:cNvPr id="18" name="ZoneTexte 17">
            <a:extLst>
              <a:ext uri="{FF2B5EF4-FFF2-40B4-BE49-F238E27FC236}">
                <a16:creationId xmlns:a16="http://schemas.microsoft.com/office/drawing/2014/main" id="{ABC802EA-39B1-B072-AC4B-3A1AB66E191A}"/>
              </a:ext>
            </a:extLst>
          </p:cNvPr>
          <p:cNvSpPr txBox="1"/>
          <p:nvPr/>
        </p:nvSpPr>
        <p:spPr>
          <a:xfrm>
            <a:off x="3340839" y="3797284"/>
            <a:ext cx="1983235"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Refusé par la formation</a:t>
            </a:r>
          </a:p>
        </p:txBody>
      </p:sp>
      <p:sp>
        <p:nvSpPr>
          <p:cNvPr id="19" name="ZoneTexte 18">
            <a:extLst>
              <a:ext uri="{FF2B5EF4-FFF2-40B4-BE49-F238E27FC236}">
                <a16:creationId xmlns:a16="http://schemas.microsoft.com/office/drawing/2014/main" id="{D7B79460-2F8A-7C9A-3093-CBB0ED4E45A1}"/>
              </a:ext>
            </a:extLst>
          </p:cNvPr>
          <p:cNvSpPr txBox="1"/>
          <p:nvPr/>
        </p:nvSpPr>
        <p:spPr>
          <a:xfrm>
            <a:off x="3326415" y="4524097"/>
            <a:ext cx="1646605"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En attente 324ème</a:t>
            </a:r>
          </a:p>
        </p:txBody>
      </p:sp>
      <p:sp>
        <p:nvSpPr>
          <p:cNvPr id="20" name="ZoneTexte 19">
            <a:extLst>
              <a:ext uri="{FF2B5EF4-FFF2-40B4-BE49-F238E27FC236}">
                <a16:creationId xmlns:a16="http://schemas.microsoft.com/office/drawing/2014/main" id="{86A112AA-49B6-9BA2-C96D-2D690DDE38FF}"/>
              </a:ext>
            </a:extLst>
          </p:cNvPr>
          <p:cNvSpPr txBox="1"/>
          <p:nvPr/>
        </p:nvSpPr>
        <p:spPr>
          <a:xfrm>
            <a:off x="6526132" y="1531752"/>
            <a:ext cx="2440412" cy="175432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sz="1350" dirty="0"/>
              <a:t>Situation de Paul au 1</a:t>
            </a:r>
            <a:r>
              <a:rPr lang="fr-FR" sz="1350" baseline="30000" dirty="0"/>
              <a:t>er</a:t>
            </a:r>
            <a:r>
              <a:rPr lang="fr-FR" sz="1350" dirty="0"/>
              <a:t> juin :</a:t>
            </a:r>
          </a:p>
          <a:p>
            <a:endParaRPr lang="fr-FR" sz="1350" dirty="0"/>
          </a:p>
          <a:p>
            <a:pPr marL="214313" indent="-214313">
              <a:buFontTx/>
              <a:buChar char="-"/>
            </a:pPr>
            <a:r>
              <a:rPr lang="fr-FR" sz="1350" dirty="0"/>
              <a:t>3 propositions d’admission</a:t>
            </a:r>
          </a:p>
          <a:p>
            <a:pPr marL="214313" indent="-214313">
              <a:buFontTx/>
              <a:buChar char="-"/>
            </a:pPr>
            <a:endParaRPr lang="fr-FR" sz="1350" dirty="0"/>
          </a:p>
          <a:p>
            <a:pPr marL="214313" indent="-214313">
              <a:buFontTx/>
              <a:buChar char="-"/>
            </a:pPr>
            <a:r>
              <a:rPr lang="fr-FR" sz="1350" dirty="0"/>
              <a:t>En attente sur 3 vœux</a:t>
            </a:r>
          </a:p>
          <a:p>
            <a:pPr marL="214313" indent="-214313">
              <a:buFontTx/>
              <a:buChar char="-"/>
            </a:pPr>
            <a:endParaRPr lang="fr-FR" sz="1350" dirty="0"/>
          </a:p>
          <a:p>
            <a:pPr marL="214313" indent="-214313">
              <a:buFontTx/>
              <a:buChar char="-"/>
            </a:pPr>
            <a:r>
              <a:rPr lang="fr-FR" sz="1350" dirty="0"/>
              <a:t>Refusé par une formation</a:t>
            </a:r>
          </a:p>
          <a:p>
            <a:endParaRPr lang="fr-FR" sz="1350" dirty="0"/>
          </a:p>
        </p:txBody>
      </p:sp>
      <p:sp>
        <p:nvSpPr>
          <p:cNvPr id="21" name="ZoneTexte 20">
            <a:extLst>
              <a:ext uri="{FF2B5EF4-FFF2-40B4-BE49-F238E27FC236}">
                <a16:creationId xmlns:a16="http://schemas.microsoft.com/office/drawing/2014/main" id="{57924CB5-5604-259C-4859-6239C095A414}"/>
              </a:ext>
            </a:extLst>
          </p:cNvPr>
          <p:cNvSpPr txBox="1"/>
          <p:nvPr/>
        </p:nvSpPr>
        <p:spPr>
          <a:xfrm>
            <a:off x="3733762" y="216386"/>
            <a:ext cx="2403222" cy="30008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fr-FR" sz="1350" dirty="0"/>
              <a:t>Un exemple : Paul au 1</a:t>
            </a:r>
            <a:r>
              <a:rPr lang="fr-FR" sz="1350" baseline="30000" dirty="0"/>
              <a:t>er</a:t>
            </a:r>
            <a:r>
              <a:rPr lang="fr-FR" sz="1350" dirty="0"/>
              <a:t> juin</a:t>
            </a:r>
          </a:p>
        </p:txBody>
      </p:sp>
    </p:spTree>
    <p:extLst>
      <p:ext uri="{BB962C8B-B14F-4D97-AF65-F5344CB8AC3E}">
        <p14:creationId xmlns:p14="http://schemas.microsoft.com/office/powerpoint/2010/main" val="2528444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9AC7E36-396D-4635-F0ED-DB7DD313D7A1}"/>
              </a:ext>
            </a:extLst>
          </p:cNvPr>
          <p:cNvSpPr txBox="1"/>
          <p:nvPr/>
        </p:nvSpPr>
        <p:spPr>
          <a:xfrm>
            <a:off x="422479" y="740413"/>
            <a:ext cx="1713995"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Licence Droit </a:t>
            </a:r>
            <a:r>
              <a:rPr lang="fr-FR" sz="1350" dirty="0" err="1"/>
              <a:t>univ</a:t>
            </a:r>
            <a:r>
              <a:rPr lang="fr-FR" sz="1350" dirty="0"/>
              <a:t> A</a:t>
            </a:r>
          </a:p>
        </p:txBody>
      </p:sp>
      <p:sp>
        <p:nvSpPr>
          <p:cNvPr id="9" name="ZoneTexte 8">
            <a:extLst>
              <a:ext uri="{FF2B5EF4-FFF2-40B4-BE49-F238E27FC236}">
                <a16:creationId xmlns:a16="http://schemas.microsoft.com/office/drawing/2014/main" id="{01D717FB-AEF7-BA50-4CBF-D976B1EE0FCB}"/>
              </a:ext>
            </a:extLst>
          </p:cNvPr>
          <p:cNvSpPr txBox="1"/>
          <p:nvPr/>
        </p:nvSpPr>
        <p:spPr>
          <a:xfrm>
            <a:off x="401436" y="2532407"/>
            <a:ext cx="1733167"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350" dirty="0"/>
              <a:t>Licence Droit </a:t>
            </a:r>
            <a:r>
              <a:rPr lang="fr-FR" sz="1350" dirty="0" err="1"/>
              <a:t>univ</a:t>
            </a:r>
            <a:r>
              <a:rPr lang="fr-FR" sz="1350" dirty="0"/>
              <a:t> D</a:t>
            </a:r>
          </a:p>
        </p:txBody>
      </p:sp>
      <p:sp>
        <p:nvSpPr>
          <p:cNvPr id="10" name="ZoneTexte 9">
            <a:extLst>
              <a:ext uri="{FF2B5EF4-FFF2-40B4-BE49-F238E27FC236}">
                <a16:creationId xmlns:a16="http://schemas.microsoft.com/office/drawing/2014/main" id="{182FCBF1-0187-D4E1-46F1-74FCFD44B393}"/>
              </a:ext>
            </a:extLst>
          </p:cNvPr>
          <p:cNvSpPr txBox="1"/>
          <p:nvPr/>
        </p:nvSpPr>
        <p:spPr>
          <a:xfrm>
            <a:off x="430901" y="4524097"/>
            <a:ext cx="1649432" cy="3000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350" dirty="0"/>
              <a:t>CPGE D1 lycée 2</a:t>
            </a:r>
          </a:p>
        </p:txBody>
      </p:sp>
      <p:sp>
        <p:nvSpPr>
          <p:cNvPr id="17" name="ZoneTexte 16">
            <a:extLst>
              <a:ext uri="{FF2B5EF4-FFF2-40B4-BE49-F238E27FC236}">
                <a16:creationId xmlns:a16="http://schemas.microsoft.com/office/drawing/2014/main" id="{7E4D1A25-3D8E-7364-AC8F-2533288D5B7F}"/>
              </a:ext>
            </a:extLst>
          </p:cNvPr>
          <p:cNvSpPr txBox="1"/>
          <p:nvPr/>
        </p:nvSpPr>
        <p:spPr>
          <a:xfrm>
            <a:off x="3219288" y="740413"/>
            <a:ext cx="1800493"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Proposition acceptée</a:t>
            </a:r>
          </a:p>
        </p:txBody>
      </p:sp>
      <p:sp>
        <p:nvSpPr>
          <p:cNvPr id="20" name="ZoneTexte 19">
            <a:extLst>
              <a:ext uri="{FF2B5EF4-FFF2-40B4-BE49-F238E27FC236}">
                <a16:creationId xmlns:a16="http://schemas.microsoft.com/office/drawing/2014/main" id="{ED015799-DB7A-4565-3C8A-84F01F34D0FC}"/>
              </a:ext>
            </a:extLst>
          </p:cNvPr>
          <p:cNvSpPr txBox="1"/>
          <p:nvPr/>
        </p:nvSpPr>
        <p:spPr>
          <a:xfrm>
            <a:off x="3219288" y="2582063"/>
            <a:ext cx="2618024"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En attente, classement 984ème</a:t>
            </a:r>
          </a:p>
        </p:txBody>
      </p:sp>
      <p:sp>
        <p:nvSpPr>
          <p:cNvPr id="21" name="ZoneTexte 20">
            <a:extLst>
              <a:ext uri="{FF2B5EF4-FFF2-40B4-BE49-F238E27FC236}">
                <a16:creationId xmlns:a16="http://schemas.microsoft.com/office/drawing/2014/main" id="{26C74945-0BA8-F853-5657-552CCEC1FA3B}"/>
              </a:ext>
            </a:extLst>
          </p:cNvPr>
          <p:cNvSpPr txBox="1"/>
          <p:nvPr/>
        </p:nvSpPr>
        <p:spPr>
          <a:xfrm>
            <a:off x="3219288" y="4403200"/>
            <a:ext cx="2598788"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sz="1350" dirty="0"/>
              <a:t>en attente, classement 157ème</a:t>
            </a:r>
          </a:p>
        </p:txBody>
      </p:sp>
      <p:sp>
        <p:nvSpPr>
          <p:cNvPr id="22" name="ZoneTexte 21">
            <a:extLst>
              <a:ext uri="{FF2B5EF4-FFF2-40B4-BE49-F238E27FC236}">
                <a16:creationId xmlns:a16="http://schemas.microsoft.com/office/drawing/2014/main" id="{96C2B08A-D2EF-9152-CBDB-DFCFDB7342A6}"/>
              </a:ext>
            </a:extLst>
          </p:cNvPr>
          <p:cNvSpPr txBox="1"/>
          <p:nvPr/>
        </p:nvSpPr>
        <p:spPr>
          <a:xfrm>
            <a:off x="3421919" y="6394891"/>
            <a:ext cx="1649432" cy="3000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350" dirty="0"/>
              <a:t>CPGE D1 lycée 2</a:t>
            </a:r>
          </a:p>
        </p:txBody>
      </p:sp>
      <p:sp>
        <p:nvSpPr>
          <p:cNvPr id="27" name="ZoneTexte 26">
            <a:extLst>
              <a:ext uri="{FF2B5EF4-FFF2-40B4-BE49-F238E27FC236}">
                <a16:creationId xmlns:a16="http://schemas.microsoft.com/office/drawing/2014/main" id="{7D2401D7-D43C-AA4D-F826-78A376554400}"/>
              </a:ext>
            </a:extLst>
          </p:cNvPr>
          <p:cNvSpPr txBox="1"/>
          <p:nvPr/>
        </p:nvSpPr>
        <p:spPr>
          <a:xfrm>
            <a:off x="6343782" y="1851019"/>
            <a:ext cx="2398783" cy="279307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1350" dirty="0"/>
              <a:t>Situation de Paul au 3 juin :</a:t>
            </a:r>
          </a:p>
          <a:p>
            <a:endParaRPr lang="fr-FR" sz="1350" dirty="0"/>
          </a:p>
          <a:p>
            <a:pPr marL="214313" indent="-214313">
              <a:buFontTx/>
              <a:buChar char="-"/>
            </a:pPr>
            <a:r>
              <a:rPr lang="fr-FR" sz="1350" dirty="0"/>
              <a:t>1 proposition acceptée</a:t>
            </a:r>
          </a:p>
          <a:p>
            <a:pPr marL="214313" indent="-214313">
              <a:buFontTx/>
              <a:buChar char="-"/>
            </a:pPr>
            <a:endParaRPr lang="fr-FR" sz="1350" dirty="0"/>
          </a:p>
          <a:p>
            <a:pPr marL="214313" indent="-214313">
              <a:buFontTx/>
              <a:buChar char="-"/>
            </a:pPr>
            <a:r>
              <a:rPr lang="fr-FR" sz="1350" dirty="0"/>
              <a:t>En attente sur 2 vœux (les classements ont progressé)</a:t>
            </a:r>
          </a:p>
          <a:p>
            <a:pPr marL="214313" indent="-214313">
              <a:buFontTx/>
              <a:buChar char="-"/>
            </a:pPr>
            <a:endParaRPr lang="fr-FR" sz="1350" dirty="0"/>
          </a:p>
          <a:p>
            <a:pPr marL="214313" indent="-214313">
              <a:buFontTx/>
              <a:buChar char="-"/>
            </a:pPr>
            <a:r>
              <a:rPr lang="fr-FR" sz="1350" dirty="0"/>
              <a:t>Si une nouvelle proposition d’admission arrive, il devra choisir entre la nouvelle et l’ancienne.</a:t>
            </a:r>
          </a:p>
        </p:txBody>
      </p:sp>
    </p:spTree>
    <p:extLst>
      <p:ext uri="{BB962C8B-B14F-4D97-AF65-F5344CB8AC3E}">
        <p14:creationId xmlns:p14="http://schemas.microsoft.com/office/powerpoint/2010/main" val="154789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pPr algn="r"/>
              <a:t>07/02/2023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rPr>
              <a:t>Parmi les 21 000 formations dispensant de diplômes reconnus par l’État disponibles via le moteur de recherche de formation : </a:t>
            </a:r>
          </a:p>
          <a:p>
            <a:endParaRPr lang="fr-FR" sz="1400" b="1" dirty="0">
              <a:solidFill>
                <a:srgbClr val="F28E65"/>
              </a:solidFill>
            </a:endParaRPr>
          </a:p>
          <a:p>
            <a:pPr marL="171450" indent="-171450">
              <a:buFont typeface="Arial" pitchFamily="34" charset="0"/>
              <a:buChar char="•"/>
            </a:pPr>
            <a:r>
              <a:rPr lang="fr-FR" sz="1300" b="1" dirty="0">
                <a:solidFill>
                  <a:schemeClr val="bg1"/>
                </a:solidFill>
                <a:highlight>
                  <a:srgbClr val="0000FF"/>
                </a:highlight>
              </a:rPr>
              <a:t>Des formations non sélectives </a:t>
            </a:r>
            <a:r>
              <a:rPr lang="fr-FR" sz="1400" dirty="0"/>
              <a:t>: </a:t>
            </a:r>
            <a:r>
              <a:rPr lang="fr-FR" sz="1400" dirty="0">
                <a:solidFill>
                  <a:schemeClr val="tx1"/>
                </a:solidFill>
              </a:rPr>
              <a:t>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300" b="1" dirty="0">
                <a:solidFill>
                  <a:schemeClr val="bg1"/>
                </a:solidFill>
                <a:highlight>
                  <a:srgbClr val="0000FF"/>
                </a:highlight>
              </a:rPr>
              <a:t>Des formations sélectives </a:t>
            </a:r>
            <a:r>
              <a:rPr lang="fr-FR" sz="1200" b="1" dirty="0"/>
              <a:t>:</a:t>
            </a:r>
            <a:r>
              <a:rPr lang="fr-FR" sz="1400" b="1" dirty="0"/>
              <a:t> </a:t>
            </a:r>
            <a:r>
              <a:rPr lang="fr-FR" sz="1400" dirty="0">
                <a:solidFill>
                  <a:schemeClr val="tx1"/>
                </a:solidFil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(public/privé ), la nature de la formation (sélective /non sélective), les frais de scolarité, les débouchés professionnels et possibilités de poursuite d’études    </a:t>
            </a:r>
          </a:p>
          <a:p>
            <a:pPr marL="179388"/>
            <a:r>
              <a:rPr lang="fr-FR" sz="1400" b="1" dirty="0">
                <a:solidFill>
                  <a:srgbClr val="FF0000"/>
                </a:solidFill>
              </a:rPr>
              <a:t>Quelques rares formations privées ne sont pas présentes sur Parcoursup</a:t>
            </a:r>
            <a:r>
              <a:rPr lang="fr-FR" sz="1400" dirty="0">
                <a:solidFill>
                  <a:srgbClr val="FF0000"/>
                </a:solidFill>
              </a:rPr>
              <a:t> &gt; prendre contact avec les établissements </a:t>
            </a:r>
          </a:p>
          <a:p>
            <a:endParaRPr lang="fr-FR" sz="1400" dirty="0"/>
          </a:p>
          <a:p>
            <a:endParaRPr lang="fr-FR" sz="1200" dirty="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348250-D686-31F5-48E4-6885AF2D0578}"/>
              </a:ext>
            </a:extLst>
          </p:cNvPr>
          <p:cNvPicPr>
            <a:picLocks noChangeAspect="1"/>
          </p:cNvPicPr>
          <p:nvPr/>
        </p:nvPicPr>
        <p:blipFill rotWithShape="1">
          <a:blip r:embed="rId2"/>
          <a:srcRect l="31074" t="34823" r="30846" b="26759"/>
          <a:stretch/>
        </p:blipFill>
        <p:spPr>
          <a:xfrm>
            <a:off x="685801" y="511841"/>
            <a:ext cx="7325315" cy="4157046"/>
          </a:xfrm>
          <a:prstGeom prst="rect">
            <a:avLst/>
          </a:prstGeom>
        </p:spPr>
      </p:pic>
      <p:sp>
        <p:nvSpPr>
          <p:cNvPr id="2" name="Flèche : droite 1">
            <a:extLst>
              <a:ext uri="{FF2B5EF4-FFF2-40B4-BE49-F238E27FC236}">
                <a16:creationId xmlns:a16="http://schemas.microsoft.com/office/drawing/2014/main" id="{DFDEE44B-F697-91EA-62B6-848534337279}"/>
              </a:ext>
            </a:extLst>
          </p:cNvPr>
          <p:cNvSpPr/>
          <p:nvPr/>
        </p:nvSpPr>
        <p:spPr>
          <a:xfrm>
            <a:off x="4700789" y="3078051"/>
            <a:ext cx="785611" cy="431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0498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15 juin au 12 septembre 2023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a:t>
            </a:r>
            <a:r>
              <a:rPr lang="fr-FR" sz="1500" b="1" baseline="30000" dirty="0">
                <a:solidFill>
                  <a:schemeClr val="bg1"/>
                </a:solidFill>
                <a:highlight>
                  <a:srgbClr val="0000FF"/>
                </a:highlight>
              </a:rPr>
              <a:t>er </a:t>
            </a:r>
            <a:r>
              <a:rPr lang="fr-FR" sz="1500" b="1" dirty="0">
                <a:solidFill>
                  <a:schemeClr val="bg1"/>
                </a:solidFill>
                <a:highlight>
                  <a:srgbClr val="0000FF"/>
                </a:highlight>
              </a:rPr>
              <a:t>juillet 2023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val="2072853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endParaRPr lang="fr-FR" sz="800" dirty="0"/>
          </a:p>
          <a:p>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 (téléchargeable le 6 avril 2023)</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2023</a:t>
            </a:r>
          </a:p>
        </p:txBody>
      </p:sp>
    </p:spTree>
    <p:extLst>
      <p:ext uri="{BB962C8B-B14F-4D97-AF65-F5344CB8AC3E}">
        <p14:creationId xmlns:p14="http://schemas.microsoft.com/office/powerpoint/2010/main" val="43025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numéro vert (à partir du 18 janvier 2023) </a:t>
            </a:r>
            <a:r>
              <a:rPr lang="fr-FR" sz="2000" dirty="0">
                <a:solidFill>
                  <a:srgbClr val="3D566E"/>
                </a:solidFill>
              </a:rPr>
              <a:t>: </a:t>
            </a:r>
            <a:r>
              <a:rPr lang="fr-FR" sz="2000" b="1" dirty="0"/>
              <a:t>0 800 400 070 </a:t>
            </a:r>
            <a:r>
              <a:rPr lang="fr-FR" sz="2000" dirty="0">
                <a:solidFill>
                  <a:schemeClr val="tx1"/>
                </a:solidFill>
              </a:rPr>
              <a:t>(Numéros spécifiques pour l’Outre-mer indiqués sur Parcoursup.fr)</a:t>
            </a:r>
          </a:p>
          <a:p>
            <a:pPr marL="177800" lvl="0" indent="-177800" defTabSz="457200">
              <a:spcBef>
                <a:spcPct val="20000"/>
              </a:spcBef>
              <a:spcAft>
                <a:spcPts val="0"/>
              </a:spcAft>
              <a:buClr>
                <a:srgbClr val="FF0000"/>
              </a:buClr>
              <a:buSzPct val="100000"/>
              <a:buFont typeface="Lucida Grande"/>
              <a:buChar char="&gt;"/>
            </a:pP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La messagerie contact</a:t>
            </a:r>
            <a:r>
              <a:rPr lang="fr-FR" sz="2000" b="1" dirty="0"/>
              <a:t> </a:t>
            </a:r>
            <a:r>
              <a:rPr lang="fr-FR" sz="2000" dirty="0">
                <a:solidFill>
                  <a:schemeClr val="tx1"/>
                </a:solidFill>
              </a:rPr>
              <a:t>depuis le dossier candidat</a:t>
            </a:r>
          </a:p>
          <a:p>
            <a:pPr marL="177800" lvl="0" indent="-177800" defTabSz="457200">
              <a:spcBef>
                <a:spcPct val="20000"/>
              </a:spcBef>
              <a:spcAft>
                <a:spcPts val="0"/>
              </a:spcAft>
              <a:buClr>
                <a:srgbClr val="FF0000"/>
              </a:buClr>
              <a:buSzPct val="100000"/>
              <a:buFont typeface="Lucida Grande"/>
              <a:buChar char="&gt;"/>
            </a:pPr>
            <a:endParaRPr lang="fr-FR" sz="2000" dirty="0">
              <a:solidFill>
                <a:schemeClr val="tx1"/>
              </a:solidFill>
            </a:endParaRPr>
          </a:p>
          <a:p>
            <a:pPr lvl="0" defTabSz="457200">
              <a:spcBef>
                <a:spcPct val="20000"/>
              </a:spcBef>
              <a:spcAft>
                <a:spcPts val="0"/>
              </a:spcAft>
              <a:buClr>
                <a:srgbClr val="FF0000"/>
              </a:buClr>
              <a:buSzPct val="100000"/>
            </a:pPr>
            <a:endParaRPr lang="fr-FR" sz="2000" dirty="0">
              <a:solidFill>
                <a:schemeClr val="tx1"/>
              </a:solidFill>
            </a:endParaRPr>
          </a:p>
          <a:p>
            <a:pPr lvl="0" defTabSz="457200">
              <a:spcBef>
                <a:spcPct val="20000"/>
              </a:spcBef>
              <a:spcAft>
                <a:spcPts val="0"/>
              </a:spcAft>
              <a:buClr>
                <a:srgbClr val="FF0000"/>
              </a:buClr>
              <a:buSzPct val="100000"/>
            </a:pPr>
            <a:endParaRPr lang="fr-FR" sz="8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0444" y="103031"/>
            <a:ext cx="8754866" cy="4621371"/>
          </a:xfrm>
          <a:prstGeom prst="rect">
            <a:avLst/>
          </a:prstGeom>
        </p:spPr>
      </p:pic>
      <p:sp>
        <p:nvSpPr>
          <p:cNvPr id="3" name="Flèche droite 2"/>
          <p:cNvSpPr/>
          <p:nvPr/>
        </p:nvSpPr>
        <p:spPr>
          <a:xfrm rot="10800000">
            <a:off x="872838" y="3449783"/>
            <a:ext cx="477982" cy="2008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Flèche droite 3"/>
          <p:cNvSpPr/>
          <p:nvPr/>
        </p:nvSpPr>
        <p:spPr>
          <a:xfrm rot="19912414">
            <a:off x="7154953" y="391116"/>
            <a:ext cx="651164" cy="231856"/>
          </a:xfrm>
          <a:prstGeom prst="rightArrow">
            <a:avLst>
              <a:gd name="adj1" fmla="val 538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a:extLst>
              <a:ext uri="{FF2B5EF4-FFF2-40B4-BE49-F238E27FC236}">
                <a16:creationId xmlns:a16="http://schemas.microsoft.com/office/drawing/2014/main" id="{4AB01C1C-B879-755E-095B-3BAB9D1A6425}"/>
              </a:ext>
            </a:extLst>
          </p:cNvPr>
          <p:cNvSpPr txBox="1"/>
          <p:nvPr/>
        </p:nvSpPr>
        <p:spPr>
          <a:xfrm>
            <a:off x="2459865" y="667593"/>
            <a:ext cx="4678885" cy="445506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214313" indent="-214313">
              <a:buFontTx/>
              <a:buChar char="-"/>
            </a:pPr>
            <a:r>
              <a:rPr lang="fr-FR" dirty="0"/>
              <a:t>Si le candidat ne retrouve plus ses codes de connexion</a:t>
            </a:r>
          </a:p>
          <a:p>
            <a:pPr marL="214313" indent="-214313">
              <a:buFontTx/>
              <a:buChar char="-"/>
            </a:pPr>
            <a:endParaRPr lang="fr-FR" dirty="0"/>
          </a:p>
          <a:p>
            <a:pPr marL="214313" indent="-214313">
              <a:buFontTx/>
              <a:buChar char="-"/>
            </a:pPr>
            <a:r>
              <a:rPr lang="fr-FR" dirty="0"/>
              <a:t>Si le candidat n’arrive pas à confirmer un vœu</a:t>
            </a:r>
          </a:p>
          <a:p>
            <a:pPr marL="214313" indent="-214313">
              <a:buFontTx/>
              <a:buChar char="-"/>
            </a:pPr>
            <a:endParaRPr lang="fr-FR" dirty="0"/>
          </a:p>
          <a:p>
            <a:pPr marL="214313" indent="-214313">
              <a:buFontTx/>
              <a:buChar char="-"/>
            </a:pPr>
            <a:r>
              <a:rPr lang="fr-FR" dirty="0"/>
              <a:t>Si le candidat ne trouve pas la formation qu’il souhaite</a:t>
            </a:r>
          </a:p>
          <a:p>
            <a:pPr marL="214313" indent="-214313">
              <a:buFontTx/>
              <a:buChar char="-"/>
            </a:pPr>
            <a:endParaRPr lang="fr-FR" dirty="0"/>
          </a:p>
          <a:p>
            <a:pPr marL="214313" indent="-214313">
              <a:buFontTx/>
              <a:buChar char="-"/>
            </a:pPr>
            <a:r>
              <a:rPr lang="fr-FR" dirty="0"/>
              <a:t>Si le candidat a oublié de répondre à une proposition d’admission et veut récupérer ses vœux en attente</a:t>
            </a:r>
          </a:p>
          <a:p>
            <a:pPr marL="214313" indent="-214313">
              <a:buFontTx/>
              <a:buChar char="-"/>
            </a:pPr>
            <a:endParaRPr lang="fr-FR" dirty="0"/>
          </a:p>
          <a:p>
            <a:pPr marL="214313" indent="-214313">
              <a:buFontTx/>
              <a:buChar char="-"/>
            </a:pPr>
            <a:r>
              <a:rPr lang="fr-FR" dirty="0"/>
              <a:t>Toute question technique ou sur la procédure</a:t>
            </a:r>
          </a:p>
          <a:p>
            <a:pPr marL="214313" indent="-214313">
              <a:buFontTx/>
              <a:buChar char="-"/>
            </a:pPr>
            <a:endParaRPr lang="fr-FR" sz="1350" dirty="0"/>
          </a:p>
        </p:txBody>
      </p:sp>
    </p:spTree>
    <p:extLst>
      <p:ext uri="{BB962C8B-B14F-4D97-AF65-F5344CB8AC3E}">
        <p14:creationId xmlns:p14="http://schemas.microsoft.com/office/powerpoint/2010/main" val="3717897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DE746E0-697F-6F1D-2FFC-467E05DB498A}"/>
              </a:ext>
            </a:extLst>
          </p:cNvPr>
          <p:cNvSpPr>
            <a:spLocks noGrp="1"/>
          </p:cNvSpPr>
          <p:nvPr>
            <p:ph type="dt" sz="half" idx="10"/>
          </p:nvPr>
        </p:nvSpPr>
        <p:spPr/>
        <p:txBody>
          <a:bodyPr/>
          <a:lstStyle/>
          <a:p>
            <a:fld id="{4B6CE575-2302-4523-8FC3-FD9618F259EB}" type="datetime1">
              <a:rPr lang="fr-FR" smtClean="0"/>
              <a:pPr/>
              <a:t>07/02/2023</a:t>
            </a:fld>
            <a:endParaRPr lang="fr-FR"/>
          </a:p>
        </p:txBody>
      </p:sp>
      <p:sp>
        <p:nvSpPr>
          <p:cNvPr id="3" name="Espace réservé du pied de page 2">
            <a:extLst>
              <a:ext uri="{FF2B5EF4-FFF2-40B4-BE49-F238E27FC236}">
                <a16:creationId xmlns:a16="http://schemas.microsoft.com/office/drawing/2014/main" id="{2F5B445B-E6DB-C266-25B3-801A4293889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2826037-02C7-35DF-58CA-0B3EC371CB14}"/>
              </a:ext>
            </a:extLst>
          </p:cNvPr>
          <p:cNvSpPr>
            <a:spLocks noGrp="1"/>
          </p:cNvSpPr>
          <p:nvPr>
            <p:ph type="sldNum" sz="quarter" idx="12"/>
          </p:nvPr>
        </p:nvSpPr>
        <p:spPr/>
        <p:txBody>
          <a:bodyPr/>
          <a:lstStyle/>
          <a:p>
            <a:fld id="{A64656A6-3DE2-440A-BDF3-B71124CB5014}" type="slidenum">
              <a:rPr lang="fr-FR" smtClean="0"/>
              <a:pPr/>
              <a:t>55</a:t>
            </a:fld>
            <a:endParaRPr lang="fr-FR"/>
          </a:p>
        </p:txBody>
      </p:sp>
      <p:sp>
        <p:nvSpPr>
          <p:cNvPr id="5" name="ZoneTexte 4">
            <a:extLst>
              <a:ext uri="{FF2B5EF4-FFF2-40B4-BE49-F238E27FC236}">
                <a16:creationId xmlns:a16="http://schemas.microsoft.com/office/drawing/2014/main" id="{E3546E39-5309-99AD-CACF-1D1028C15327}"/>
              </a:ext>
            </a:extLst>
          </p:cNvPr>
          <p:cNvSpPr txBox="1"/>
          <p:nvPr/>
        </p:nvSpPr>
        <p:spPr>
          <a:xfrm>
            <a:off x="991673" y="1738648"/>
            <a:ext cx="6117465" cy="1938992"/>
          </a:xfrm>
          <a:prstGeom prst="rect">
            <a:avLst/>
          </a:prstGeom>
          <a:noFill/>
        </p:spPr>
        <p:txBody>
          <a:bodyPr wrap="square" rtlCol="0">
            <a:spAutoFit/>
          </a:bodyPr>
          <a:lstStyle/>
          <a:p>
            <a:r>
              <a:rPr lang="fr-FR" sz="4000" b="1" dirty="0">
                <a:solidFill>
                  <a:schemeClr val="accent1">
                    <a:lumMod val="50000"/>
                    <a:lumOff val="50000"/>
                  </a:schemeClr>
                </a:solidFill>
              </a:rPr>
              <a:t>Merci pour votre attention et bonne soirée à vous</a:t>
            </a:r>
          </a:p>
        </p:txBody>
      </p:sp>
    </p:spTree>
    <p:extLst>
      <p:ext uri="{BB962C8B-B14F-4D97-AF65-F5344CB8AC3E}">
        <p14:creationId xmlns:p14="http://schemas.microsoft.com/office/powerpoint/2010/main" val="404078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D270D-64D9-A7DE-30F3-266286FD4FE0}"/>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B99E34C8-ABC5-3B02-026C-780C174939D2}"/>
              </a:ext>
            </a:extLst>
          </p:cNvPr>
          <p:cNvSpPr>
            <a:spLocks noGrp="1"/>
          </p:cNvSpPr>
          <p:nvPr>
            <p:ph type="dt" sz="half" idx="10"/>
          </p:nvPr>
        </p:nvSpPr>
        <p:spPr/>
        <p:txBody>
          <a:bodyPr/>
          <a:lstStyle/>
          <a:p>
            <a:pPr algn="r"/>
            <a:fld id="{99BD388D-CA1A-43B3-B616-228F45499086}" type="datetime1">
              <a:rPr lang="fr-FR" cap="all" smtClean="0"/>
              <a:pPr algn="r"/>
              <a:t>07/02/2023</a:t>
            </a:fld>
            <a:endParaRPr lang="fr-FR" cap="all"/>
          </a:p>
        </p:txBody>
      </p:sp>
      <p:sp>
        <p:nvSpPr>
          <p:cNvPr id="4" name="Espace réservé du numéro de diapositive 3">
            <a:extLst>
              <a:ext uri="{FF2B5EF4-FFF2-40B4-BE49-F238E27FC236}">
                <a16:creationId xmlns:a16="http://schemas.microsoft.com/office/drawing/2014/main" id="{1A672533-D2D5-1B8D-0389-95DCEB90FEB1}"/>
              </a:ext>
            </a:extLst>
          </p:cNvPr>
          <p:cNvSpPr>
            <a:spLocks noGrp="1"/>
          </p:cNvSpPr>
          <p:nvPr>
            <p:ph type="sldNum" sz="quarter" idx="12"/>
          </p:nvPr>
        </p:nvSpPr>
        <p:spPr/>
        <p:txBody>
          <a:bodyPr/>
          <a:lstStyle/>
          <a:p>
            <a:fld id="{733122C9-A0B9-462F-8757-0847AD287B63}" type="slidenum">
              <a:rPr lang="fr-FR" smtClean="0"/>
              <a:pPr/>
              <a:t>6</a:t>
            </a:fld>
            <a:endParaRPr lang="fr-FR"/>
          </a:p>
        </p:txBody>
      </p:sp>
      <p:sp>
        <p:nvSpPr>
          <p:cNvPr id="5" name="Espace réservé du texte 4">
            <a:extLst>
              <a:ext uri="{FF2B5EF4-FFF2-40B4-BE49-F238E27FC236}">
                <a16:creationId xmlns:a16="http://schemas.microsoft.com/office/drawing/2014/main" id="{A8B214E1-D5B3-D1A4-1CBD-24FF393F55F3}"/>
              </a:ext>
            </a:extLst>
          </p:cNvPr>
          <p:cNvSpPr>
            <a:spLocks noGrp="1"/>
          </p:cNvSpPr>
          <p:nvPr>
            <p:ph type="body" sz="quarter" idx="13"/>
          </p:nvPr>
        </p:nvSpPr>
        <p:spPr>
          <a:xfrm>
            <a:off x="83713" y="2069151"/>
            <a:ext cx="8305199" cy="2077200"/>
          </a:xfrm>
        </p:spPr>
        <p:txBody>
          <a:bodyPr/>
          <a:lstStyle/>
          <a:p>
            <a:r>
              <a:rPr lang="fr-FR" sz="1400" i="1" dirty="0"/>
              <a:t>Les formations </a:t>
            </a:r>
            <a:r>
              <a:rPr lang="fr-FR" sz="2000" i="1" dirty="0"/>
              <a:t>non sélectives</a:t>
            </a:r>
            <a:r>
              <a:rPr lang="fr-FR" sz="1400" i="1" dirty="0"/>
              <a:t> sur </a:t>
            </a:r>
          </a:p>
          <a:p>
            <a:r>
              <a:rPr lang="fr-FR" sz="1400" i="1" dirty="0" err="1"/>
              <a:t>Parcoursup</a:t>
            </a:r>
            <a:endParaRPr lang="fr-FR" sz="1400" i="1" dirty="0"/>
          </a:p>
        </p:txBody>
      </p:sp>
      <p:pic>
        <p:nvPicPr>
          <p:cNvPr id="7" name="Image 6">
            <a:extLst>
              <a:ext uri="{FF2B5EF4-FFF2-40B4-BE49-F238E27FC236}">
                <a16:creationId xmlns:a16="http://schemas.microsoft.com/office/drawing/2014/main" id="{A91477AF-6630-7526-AF91-F049751C09B4}"/>
              </a:ext>
            </a:extLst>
          </p:cNvPr>
          <p:cNvPicPr>
            <a:picLocks noChangeAspect="1"/>
          </p:cNvPicPr>
          <p:nvPr/>
        </p:nvPicPr>
        <p:blipFill rotWithShape="1">
          <a:blip r:embed="rId3"/>
          <a:srcRect l="26268" t="37653" r="50000" b="10235"/>
          <a:stretch/>
        </p:blipFill>
        <p:spPr>
          <a:xfrm>
            <a:off x="3490175" y="90152"/>
            <a:ext cx="5276161" cy="4699830"/>
          </a:xfrm>
          <a:prstGeom prst="rect">
            <a:avLst/>
          </a:prstGeom>
        </p:spPr>
      </p:pic>
      <p:sp>
        <p:nvSpPr>
          <p:cNvPr id="6" name="Explosion : 8 points 5">
            <a:extLst>
              <a:ext uri="{FF2B5EF4-FFF2-40B4-BE49-F238E27FC236}">
                <a16:creationId xmlns:a16="http://schemas.microsoft.com/office/drawing/2014/main" id="{78D3E8F5-F4AD-23FE-8BC1-BD42C3641B8B}"/>
              </a:ext>
            </a:extLst>
          </p:cNvPr>
          <p:cNvSpPr/>
          <p:nvPr/>
        </p:nvSpPr>
        <p:spPr>
          <a:xfrm>
            <a:off x="5033105" y="2210818"/>
            <a:ext cx="2826913" cy="3146793"/>
          </a:xfrm>
          <a:prstGeom prst="irregularSeal1">
            <a:avLst/>
          </a:prstGeom>
          <a:solidFill>
            <a:srgbClr val="FF95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Il s’agit des licences, PASS et PPPE</a:t>
            </a:r>
          </a:p>
        </p:txBody>
      </p:sp>
    </p:spTree>
    <p:extLst>
      <p:ext uri="{BB962C8B-B14F-4D97-AF65-F5344CB8AC3E}">
        <p14:creationId xmlns:p14="http://schemas.microsoft.com/office/powerpoint/2010/main" val="109464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96372-9630-78AD-B6DA-D87AB762DBD6}"/>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2FD721A2-9E0C-0875-998E-BBC2B7C5E0C2}"/>
              </a:ext>
            </a:extLst>
          </p:cNvPr>
          <p:cNvSpPr>
            <a:spLocks noGrp="1"/>
          </p:cNvSpPr>
          <p:nvPr>
            <p:ph type="dt" sz="half" idx="10"/>
          </p:nvPr>
        </p:nvSpPr>
        <p:spPr/>
        <p:txBody>
          <a:bodyPr/>
          <a:lstStyle/>
          <a:p>
            <a:pPr algn="r"/>
            <a:fld id="{99BD388D-CA1A-43B3-B616-228F45499086}" type="datetime1">
              <a:rPr lang="fr-FR" cap="all" smtClean="0"/>
              <a:pPr algn="r"/>
              <a:t>07/02/2023</a:t>
            </a:fld>
            <a:endParaRPr lang="fr-FR" cap="all"/>
          </a:p>
        </p:txBody>
      </p:sp>
      <p:sp>
        <p:nvSpPr>
          <p:cNvPr id="4" name="Espace réservé du numéro de diapositive 3">
            <a:extLst>
              <a:ext uri="{FF2B5EF4-FFF2-40B4-BE49-F238E27FC236}">
                <a16:creationId xmlns:a16="http://schemas.microsoft.com/office/drawing/2014/main" id="{584A48D7-FF94-73F3-D65B-13C58DF4C861}"/>
              </a:ext>
            </a:extLst>
          </p:cNvPr>
          <p:cNvSpPr>
            <a:spLocks noGrp="1"/>
          </p:cNvSpPr>
          <p:nvPr>
            <p:ph type="sldNum" sz="quarter" idx="12"/>
          </p:nvPr>
        </p:nvSpPr>
        <p:spPr/>
        <p:txBody>
          <a:bodyPr/>
          <a:lstStyle/>
          <a:p>
            <a:fld id="{733122C9-A0B9-462F-8757-0847AD287B63}" type="slidenum">
              <a:rPr lang="fr-FR" smtClean="0"/>
              <a:pPr/>
              <a:t>7</a:t>
            </a:fld>
            <a:endParaRPr lang="fr-FR"/>
          </a:p>
        </p:txBody>
      </p:sp>
      <p:sp>
        <p:nvSpPr>
          <p:cNvPr id="5" name="Espace réservé du texte 4">
            <a:extLst>
              <a:ext uri="{FF2B5EF4-FFF2-40B4-BE49-F238E27FC236}">
                <a16:creationId xmlns:a16="http://schemas.microsoft.com/office/drawing/2014/main" id="{96779132-47A5-F9CB-3ED8-60DDE16FD7A7}"/>
              </a:ext>
            </a:extLst>
          </p:cNvPr>
          <p:cNvSpPr>
            <a:spLocks noGrp="1"/>
          </p:cNvSpPr>
          <p:nvPr>
            <p:ph type="body" sz="quarter" idx="13"/>
          </p:nvPr>
        </p:nvSpPr>
        <p:spPr>
          <a:xfrm>
            <a:off x="351635" y="1695663"/>
            <a:ext cx="8208912" cy="2077200"/>
          </a:xfrm>
        </p:spPr>
        <p:txBody>
          <a:bodyPr/>
          <a:lstStyle/>
          <a:p>
            <a:r>
              <a:rPr lang="fr-FR" sz="1400" i="1" dirty="0"/>
              <a:t>Les formations </a:t>
            </a:r>
            <a:r>
              <a:rPr lang="fr-FR" sz="1800" i="1" dirty="0"/>
              <a:t>sélectives </a:t>
            </a:r>
            <a:r>
              <a:rPr lang="fr-FR" sz="1400" i="1" dirty="0"/>
              <a:t>sur </a:t>
            </a:r>
          </a:p>
          <a:p>
            <a:r>
              <a:rPr lang="fr-FR" sz="1400" i="1" dirty="0" err="1"/>
              <a:t>Parcoursup</a:t>
            </a:r>
            <a:endParaRPr lang="fr-FR" sz="1400" i="1" dirty="0"/>
          </a:p>
        </p:txBody>
      </p:sp>
      <p:pic>
        <p:nvPicPr>
          <p:cNvPr id="7" name="Image 6">
            <a:extLst>
              <a:ext uri="{FF2B5EF4-FFF2-40B4-BE49-F238E27FC236}">
                <a16:creationId xmlns:a16="http://schemas.microsoft.com/office/drawing/2014/main" id="{4BA7ED50-5FC4-D02F-357A-7A7E4900B3C2}"/>
              </a:ext>
            </a:extLst>
          </p:cNvPr>
          <p:cNvPicPr>
            <a:picLocks noChangeAspect="1"/>
          </p:cNvPicPr>
          <p:nvPr/>
        </p:nvPicPr>
        <p:blipFill rotWithShape="1">
          <a:blip r:embed="rId3"/>
          <a:srcRect l="50000" t="24788" r="19437" b="9859"/>
          <a:stretch/>
        </p:blipFill>
        <p:spPr>
          <a:xfrm>
            <a:off x="3548129" y="302349"/>
            <a:ext cx="5301919" cy="4709040"/>
          </a:xfrm>
          <a:prstGeom prst="rect">
            <a:avLst/>
          </a:prstGeom>
        </p:spPr>
      </p:pic>
      <p:pic>
        <p:nvPicPr>
          <p:cNvPr id="9" name="Image 8">
            <a:extLst>
              <a:ext uri="{FF2B5EF4-FFF2-40B4-BE49-F238E27FC236}">
                <a16:creationId xmlns:a16="http://schemas.microsoft.com/office/drawing/2014/main" id="{A7B6514B-F124-1399-42B4-24E552EC11DF}"/>
              </a:ext>
            </a:extLst>
          </p:cNvPr>
          <p:cNvPicPr>
            <a:picLocks noChangeAspect="1"/>
          </p:cNvPicPr>
          <p:nvPr/>
        </p:nvPicPr>
        <p:blipFill rotWithShape="1">
          <a:blip r:embed="rId4"/>
          <a:srcRect l="52606" t="24788" r="19859" b="8607"/>
          <a:stretch/>
        </p:blipFill>
        <p:spPr>
          <a:xfrm>
            <a:off x="3296168" y="-1"/>
            <a:ext cx="5802755" cy="5143501"/>
          </a:xfrm>
          <a:prstGeom prst="rect">
            <a:avLst/>
          </a:prstGeom>
        </p:spPr>
      </p:pic>
      <p:sp>
        <p:nvSpPr>
          <p:cNvPr id="6" name="Explosion : 8 points 5">
            <a:extLst>
              <a:ext uri="{FF2B5EF4-FFF2-40B4-BE49-F238E27FC236}">
                <a16:creationId xmlns:a16="http://schemas.microsoft.com/office/drawing/2014/main" id="{66A4F1FD-EC85-9561-394E-12CF68BC3B6A}"/>
              </a:ext>
            </a:extLst>
          </p:cNvPr>
          <p:cNvSpPr/>
          <p:nvPr/>
        </p:nvSpPr>
        <p:spPr>
          <a:xfrm>
            <a:off x="662406" y="2321734"/>
            <a:ext cx="2731177" cy="2907089"/>
          </a:xfrm>
          <a:prstGeom prst="irregularSeal1">
            <a:avLst/>
          </a:prstGeom>
          <a:solidFill>
            <a:srgbClr val="FF95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les B.U.T. à l’Université (3 ans)</a:t>
            </a:r>
          </a:p>
        </p:txBody>
      </p:sp>
    </p:spTree>
    <p:extLst>
      <p:ext uri="{BB962C8B-B14F-4D97-AF65-F5344CB8AC3E}">
        <p14:creationId xmlns:p14="http://schemas.microsoft.com/office/powerpoint/2010/main" val="206742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5AF081-CF42-48C4-BC4B-1E7F25A9DEE0}" type="datetimeFigureOut">
              <a:rPr lang="fr-FR" smtClean="0"/>
              <a:pPr/>
              <a:t>07/02/2023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4656A6-3DE2-440A-BDF3-B71124CB5014}" type="slidenum">
              <a:rPr lang="fr-FR" smtClean="0"/>
              <a:pPr/>
              <a:t>8</a:t>
            </a:fld>
            <a:endParaRPr lang="fr-FR"/>
          </a:p>
        </p:txBody>
      </p:sp>
      <p:sp>
        <p:nvSpPr>
          <p:cNvPr id="5" name="ZoneTexte 4"/>
          <p:cNvSpPr txBox="1"/>
          <p:nvPr/>
        </p:nvSpPr>
        <p:spPr>
          <a:xfrm>
            <a:off x="510139" y="1097280"/>
            <a:ext cx="8373979"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Wingdings" pitchFamily="2" charset="2"/>
              <a:buChar char="v"/>
            </a:pPr>
            <a:r>
              <a:rPr lang="fr-FR" dirty="0"/>
              <a:t>Les BTS accueillent en priorité les bacheliers professionnels</a:t>
            </a:r>
          </a:p>
          <a:p>
            <a:r>
              <a:rPr lang="fr-FR" dirty="0"/>
              <a:t>    </a:t>
            </a:r>
            <a:r>
              <a:rPr lang="fr-FR" dirty="0">
                <a:solidFill>
                  <a:srgbClr val="CE70CC"/>
                </a:solidFill>
              </a:rPr>
              <a:t>(mais les autres bacs peuvent postuler)</a:t>
            </a:r>
          </a:p>
          <a:p>
            <a:endParaRPr lang="fr-FR" dirty="0"/>
          </a:p>
          <a:p>
            <a:pPr>
              <a:buFont typeface="Wingdings" pitchFamily="2" charset="2"/>
              <a:buChar char="v"/>
            </a:pPr>
            <a:r>
              <a:rPr lang="fr-FR" dirty="0"/>
              <a:t>Les BUT accueillent en priorité les bacheliers technologiques </a:t>
            </a:r>
            <a:r>
              <a:rPr lang="fr-FR" dirty="0">
                <a:solidFill>
                  <a:srgbClr val="CE70CC"/>
                </a:solidFill>
              </a:rPr>
              <a:t>( mais les autres bacs peuvent postuler)</a:t>
            </a:r>
          </a:p>
          <a:p>
            <a:pPr>
              <a:buFont typeface="Wingdings" pitchFamily="2" charset="2"/>
              <a:buChar char="v"/>
            </a:pPr>
            <a:endParaRPr lang="fr-FR" dirty="0"/>
          </a:p>
          <a:p>
            <a:pPr>
              <a:buFont typeface="Wingdings" pitchFamily="2" charset="2"/>
              <a:buChar char="v"/>
            </a:pPr>
            <a:r>
              <a:rPr lang="fr-FR" dirty="0"/>
              <a:t> Les CPGE peuvent accueillir des bacs généraux et STMG</a:t>
            </a:r>
          </a:p>
          <a:p>
            <a:pPr>
              <a:buFont typeface="Wingdings" pitchFamily="2" charset="2"/>
              <a:buChar char="v"/>
            </a:pPr>
            <a:endParaRPr lang="fr-FR" dirty="0"/>
          </a:p>
          <a:p>
            <a:pPr>
              <a:buFont typeface="Wingdings" pitchFamily="2" charset="2"/>
              <a:buChar char="v"/>
            </a:pPr>
            <a:r>
              <a:rPr lang="fr-FR" dirty="0"/>
              <a:t>Les licences peuvent accueillir tout type d’élèves </a:t>
            </a:r>
            <a:r>
              <a:rPr lang="fr-FR" b="1" dirty="0">
                <a:solidFill>
                  <a:srgbClr val="CE70CC"/>
                </a:solidFill>
              </a:rPr>
              <a:t>(mais priorité aux bacheliers généraux qui réussissent le mieux)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4985</TotalTime>
  <Words>3427</Words>
  <Application>Microsoft Office PowerPoint</Application>
  <PresentationFormat>Affichage à l'écran (16:9)</PresentationFormat>
  <Paragraphs>365</Paragraphs>
  <Slides>55</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55</vt:i4>
      </vt:variant>
    </vt:vector>
  </HeadingPairs>
  <TitlesOfParts>
    <vt:vector size="64" baseType="lpstr">
      <vt:lpstr>Arial</vt:lpstr>
      <vt:lpstr>Arial (En-têtes)</vt:lpstr>
      <vt:lpstr>Arial-ItalicMT</vt:lpstr>
      <vt:lpstr>Calibri</vt:lpstr>
      <vt:lpstr>Courier New</vt:lpstr>
      <vt:lpstr>Lucida Grande</vt:lpstr>
      <vt:lpstr>StarSymbol</vt:lpstr>
      <vt:lpstr>Wingdings</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S’inscrire sur Parcoursup </vt:lpstr>
      <vt:lpstr>Formuler librement vos vœux sur Parcoursup </vt:lpstr>
      <vt:lpstr>Focus sur les vœux multiples</vt:lpstr>
      <vt:lpstr>Focus sur les vœux multiples : exemple</vt:lpstr>
      <vt:lpstr>Focus sur le secteur géographique (1/2) </vt:lpstr>
      <vt:lpstr>Focus sur le secteur géographique (2/2) </vt:lpstr>
      <vt:lpstr>Présentation PowerPoint</vt:lpstr>
      <vt:lpstr>Finaliser son dossier et confirmer vos vœux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Récapitulatif des éléments transmis à chaque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L’analyse des candidatures par les formations</vt:lpstr>
      <vt:lpstr>Rappel  : Parcoursup ne décide pas de votre affectation</vt:lpstr>
      <vt:lpstr>Étape 3 : consulter les réponses des formations et faire ses choix </vt:lpstr>
      <vt:lpstr>Présentation PowerPoint</vt:lpstr>
      <vt:lpstr>La phase d’admission principale : 1er juin au 13 juillet 2023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réception des réponses et acceptation des propositions </vt:lpstr>
      <vt:lpstr>Présentation PowerPoint</vt:lpstr>
      <vt:lpstr>Présentation PowerPoint</vt:lpstr>
      <vt:lpstr>Présentation PowerPoint</vt:lpstr>
      <vt:lpstr>Des solutions pour les candidats qui n’ont pas reçu de proposition d’admission </vt:lpstr>
      <vt:lpstr>L’inscription administrative dans la formation choisie </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Leforestier</cp:lastModifiedBy>
  <cp:revision>256</cp:revision>
  <dcterms:created xsi:type="dcterms:W3CDTF">2020-10-27T08:44:50Z</dcterms:created>
  <dcterms:modified xsi:type="dcterms:W3CDTF">2023-02-07T20:02:37Z</dcterms:modified>
</cp:coreProperties>
</file>